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56" r:id="rId2"/>
    <p:sldId id="258" r:id="rId3"/>
    <p:sldId id="259" r:id="rId4"/>
  </p:sldIdLst>
  <p:sldSz cx="6858000" cy="9144000" type="screen4x3"/>
  <p:notesSz cx="6807200" cy="9939338"/>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12B8D"/>
    <a:srgbClr val="808080"/>
    <a:srgbClr val="FF0000"/>
    <a:srgbClr val="993300"/>
    <a:srgbClr val="160D07"/>
    <a:srgbClr val="CC0000"/>
    <a:srgbClr val="EAEAEA"/>
    <a:srgbClr val="FFCC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636" autoAdjust="0"/>
    <p:restoredTop sz="94660"/>
  </p:normalViewPr>
  <p:slideViewPr>
    <p:cSldViewPr>
      <p:cViewPr>
        <p:scale>
          <a:sx n="75" d="100"/>
          <a:sy n="75" d="100"/>
        </p:scale>
        <p:origin x="-2430" y="-90"/>
      </p:cViewPr>
      <p:guideLst>
        <p:guide orient="horz" pos="2880"/>
        <p:guide pos="216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bwMode="auto">
          <a:xfrm>
            <a:off x="0" y="0"/>
            <a:ext cx="2949575" cy="498475"/>
          </a:xfrm>
          <a:prstGeom prst="rect">
            <a:avLst/>
          </a:prstGeom>
          <a:noFill/>
          <a:ln w="9525">
            <a:noFill/>
            <a:miter lim="800000"/>
            <a:headEnd/>
            <a:tailEnd/>
          </a:ln>
        </p:spPr>
        <p:txBody>
          <a:bodyPr vert="horz" wrap="square" lIns="95673" tIns="47836" rIns="95673" bIns="47836" numCol="1" anchor="t" anchorCtr="0" compatLnSpc="1">
            <a:prstTxWarp prst="textNoShape">
              <a:avLst/>
            </a:prstTxWarp>
          </a:bodyPr>
          <a:lstStyle>
            <a:lvl1pPr defTabSz="915988">
              <a:defRPr sz="1300">
                <a:latin typeface="Calibri" pitchFamily="34" charset="0"/>
              </a:defRPr>
            </a:lvl1pPr>
          </a:lstStyle>
          <a:p>
            <a:pPr>
              <a:defRPr/>
            </a:pPr>
            <a:endParaRPr lang="ja-JP" altLang="en-US"/>
          </a:p>
        </p:txBody>
      </p:sp>
      <p:sp>
        <p:nvSpPr>
          <p:cNvPr id="3" name="日付プレースホルダー 2"/>
          <p:cNvSpPr>
            <a:spLocks noGrp="1"/>
          </p:cNvSpPr>
          <p:nvPr>
            <p:ph type="dt" idx="1"/>
          </p:nvPr>
        </p:nvSpPr>
        <p:spPr bwMode="auto">
          <a:xfrm>
            <a:off x="3856038" y="0"/>
            <a:ext cx="2949575" cy="498475"/>
          </a:xfrm>
          <a:prstGeom prst="rect">
            <a:avLst/>
          </a:prstGeom>
          <a:noFill/>
          <a:ln w="9525">
            <a:noFill/>
            <a:miter lim="800000"/>
            <a:headEnd/>
            <a:tailEnd/>
          </a:ln>
        </p:spPr>
        <p:txBody>
          <a:bodyPr vert="horz" wrap="square" lIns="95673" tIns="47836" rIns="95673" bIns="47836" numCol="1" anchor="t" anchorCtr="0" compatLnSpc="1">
            <a:prstTxWarp prst="textNoShape">
              <a:avLst/>
            </a:prstTxWarp>
          </a:bodyPr>
          <a:lstStyle>
            <a:lvl1pPr algn="r" defTabSz="915988">
              <a:defRPr sz="1300">
                <a:latin typeface="Calibri" pitchFamily="34" charset="0"/>
              </a:defRPr>
            </a:lvl1pPr>
          </a:lstStyle>
          <a:p>
            <a:pPr>
              <a:defRPr/>
            </a:pPr>
            <a:fld id="{F632FEDE-C9B6-458D-A32B-5FAA91558D1C}" type="datetimeFigureOut">
              <a:rPr lang="ja-JP" altLang="en-US"/>
              <a:pPr>
                <a:defRPr/>
              </a:pPr>
              <a:t>2014/10/20</a:t>
            </a:fld>
            <a:endParaRPr lang="en-US" altLang="ja-JP"/>
          </a:p>
        </p:txBody>
      </p:sp>
      <p:sp>
        <p:nvSpPr>
          <p:cNvPr id="4" name="スライド イメージ プレースホルダー 3"/>
          <p:cNvSpPr>
            <a:spLocks noGrp="1" noRot="1" noChangeAspect="1"/>
          </p:cNvSpPr>
          <p:nvPr>
            <p:ph type="sldImg" idx="2"/>
          </p:nvPr>
        </p:nvSpPr>
        <p:spPr>
          <a:xfrm>
            <a:off x="2008188" y="746125"/>
            <a:ext cx="2794000" cy="3725863"/>
          </a:xfrm>
          <a:prstGeom prst="rect">
            <a:avLst/>
          </a:prstGeom>
          <a:noFill/>
          <a:ln w="12700">
            <a:solidFill>
              <a:prstClr val="black"/>
            </a:solidFill>
          </a:ln>
        </p:spPr>
        <p:txBody>
          <a:bodyPr vert="horz" lIns="98935" tIns="49468" rIns="98935" bIns="49468" rtlCol="0" anchor="ctr"/>
          <a:lstStyle/>
          <a:p>
            <a:pPr lvl="0"/>
            <a:endParaRPr lang="ja-JP" altLang="en-US" noProof="0"/>
          </a:p>
        </p:txBody>
      </p:sp>
      <p:sp>
        <p:nvSpPr>
          <p:cNvPr id="5" name="ノート プレースホルダー 4"/>
          <p:cNvSpPr>
            <a:spLocks noGrp="1"/>
          </p:cNvSpPr>
          <p:nvPr>
            <p:ph type="body" sz="quarter" idx="3"/>
          </p:nvPr>
        </p:nvSpPr>
        <p:spPr bwMode="auto">
          <a:xfrm>
            <a:off x="681038" y="4721225"/>
            <a:ext cx="5445125" cy="4471988"/>
          </a:xfrm>
          <a:prstGeom prst="rect">
            <a:avLst/>
          </a:prstGeom>
          <a:noFill/>
          <a:ln w="9525">
            <a:noFill/>
            <a:miter lim="800000"/>
            <a:headEnd/>
            <a:tailEnd/>
          </a:ln>
        </p:spPr>
        <p:txBody>
          <a:bodyPr vert="horz" wrap="square" lIns="95673" tIns="47836" rIns="95673" bIns="47836" numCol="1" anchor="t" anchorCtr="0" compatLnSpc="1">
            <a:prstTxWarp prst="textNoShape">
              <a:avLst/>
            </a:prstTxWarp>
          </a:bodyPr>
          <a:lstStyle/>
          <a:p>
            <a:pPr lvl="0"/>
            <a:r>
              <a:rPr lang="ja-JP" altLang="en-US" noProof="0" smtClean="0"/>
              <a:t>マスター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endParaRPr lang="ja-JP" altLang="en-US" noProof="0"/>
          </a:p>
        </p:txBody>
      </p:sp>
      <p:sp>
        <p:nvSpPr>
          <p:cNvPr id="6" name="フッター プレースホルダー 5"/>
          <p:cNvSpPr>
            <a:spLocks noGrp="1"/>
          </p:cNvSpPr>
          <p:nvPr>
            <p:ph type="ftr" sz="quarter" idx="4"/>
          </p:nvPr>
        </p:nvSpPr>
        <p:spPr bwMode="auto">
          <a:xfrm>
            <a:off x="0" y="9439275"/>
            <a:ext cx="2949575" cy="498475"/>
          </a:xfrm>
          <a:prstGeom prst="rect">
            <a:avLst/>
          </a:prstGeom>
          <a:noFill/>
          <a:ln w="9525">
            <a:noFill/>
            <a:miter lim="800000"/>
            <a:headEnd/>
            <a:tailEnd/>
          </a:ln>
        </p:spPr>
        <p:txBody>
          <a:bodyPr vert="horz" wrap="square" lIns="95673" tIns="47836" rIns="95673" bIns="47836" numCol="1" anchor="b" anchorCtr="0" compatLnSpc="1">
            <a:prstTxWarp prst="textNoShape">
              <a:avLst/>
            </a:prstTxWarp>
          </a:bodyPr>
          <a:lstStyle>
            <a:lvl1pPr defTabSz="915988">
              <a:defRPr sz="1300">
                <a:latin typeface="Calibri" pitchFamily="34" charset="0"/>
              </a:defRPr>
            </a:lvl1pPr>
          </a:lstStyle>
          <a:p>
            <a:pPr>
              <a:defRPr/>
            </a:pPr>
            <a:endParaRPr lang="ja-JP" altLang="en-US"/>
          </a:p>
        </p:txBody>
      </p:sp>
      <p:sp>
        <p:nvSpPr>
          <p:cNvPr id="7" name="スライド番号プレースホルダー 6"/>
          <p:cNvSpPr>
            <a:spLocks noGrp="1"/>
          </p:cNvSpPr>
          <p:nvPr>
            <p:ph type="sldNum" sz="quarter" idx="5"/>
          </p:nvPr>
        </p:nvSpPr>
        <p:spPr bwMode="auto">
          <a:xfrm>
            <a:off x="3856038" y="9439275"/>
            <a:ext cx="2949575" cy="498475"/>
          </a:xfrm>
          <a:prstGeom prst="rect">
            <a:avLst/>
          </a:prstGeom>
          <a:noFill/>
          <a:ln w="9525">
            <a:noFill/>
            <a:miter lim="800000"/>
            <a:headEnd/>
            <a:tailEnd/>
          </a:ln>
        </p:spPr>
        <p:txBody>
          <a:bodyPr vert="horz" wrap="square" lIns="95673" tIns="47836" rIns="95673" bIns="47836" numCol="1" anchor="b" anchorCtr="0" compatLnSpc="1">
            <a:prstTxWarp prst="textNoShape">
              <a:avLst/>
            </a:prstTxWarp>
          </a:bodyPr>
          <a:lstStyle>
            <a:lvl1pPr algn="r" defTabSz="915988">
              <a:defRPr sz="1300">
                <a:latin typeface="Calibri" pitchFamily="34" charset="0"/>
              </a:defRPr>
            </a:lvl1pPr>
          </a:lstStyle>
          <a:p>
            <a:pPr>
              <a:defRPr/>
            </a:pPr>
            <a:fld id="{03EAE769-F12E-4F9C-BDB7-3D8047BF4334}" type="slidenum">
              <a:rPr lang="ja-JP" altLang="en-US"/>
              <a:pPr>
                <a:defRPr/>
              </a:pPr>
              <a:t>&lt;#&gt;</a:t>
            </a:fld>
            <a:endParaRPr lang="en-US" altLang="ja-JP"/>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15362" name="ノート プレースホルダー 2"/>
          <p:cNvSpPr>
            <a:spLocks noGrp="1"/>
          </p:cNvSpPr>
          <p:nvPr>
            <p:ph type="body" idx="1"/>
          </p:nvPr>
        </p:nvSpPr>
        <p:spPr>
          <a:noFill/>
          <a:ln/>
        </p:spPr>
        <p:txBody>
          <a:bodyPr/>
          <a:lstStyle/>
          <a:p>
            <a:endParaRPr lang="ja-JP" altLang="en-US" smtClean="0"/>
          </a:p>
        </p:txBody>
      </p:sp>
      <p:sp>
        <p:nvSpPr>
          <p:cNvPr id="15363" name="スライド番号プレースホルダー 3"/>
          <p:cNvSpPr>
            <a:spLocks noGrp="1"/>
          </p:cNvSpPr>
          <p:nvPr>
            <p:ph type="sldNum" sz="quarter" idx="5"/>
          </p:nvPr>
        </p:nvSpPr>
        <p:spPr>
          <a:noFill/>
        </p:spPr>
        <p:txBody>
          <a:bodyPr/>
          <a:lstStyle/>
          <a:p>
            <a:fld id="{318E1A56-335A-4ABB-899E-AE4E93FE63EA}" type="slidenum">
              <a:rPr lang="ja-JP" altLang="en-US" smtClean="0"/>
              <a:pPr/>
              <a:t>1</a:t>
            </a:fld>
            <a:endParaRPr lang="en-US" altLang="ja-JP"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8"/>
            <a:ext cx="5829300" cy="1960033"/>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C5286A93-CA77-44B2-A41D-672F2F8B1A26}" type="datetimeFigureOut">
              <a:rPr lang="ja-JP" altLang="en-US"/>
              <a:pPr>
                <a:defRPr/>
              </a:pPr>
              <a:t>2014/10/20</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06E3D355-55E0-41E1-B1E8-F78F17CEC200}" type="slidenum">
              <a:rPr lang="ja-JP" altLang="en-US"/>
              <a:pPr>
                <a:defRPr/>
              </a:pPr>
              <a:t>&lt;#&gt;</a:t>
            </a:fld>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6612827F-8982-4587-8E1F-AB1E59181908}" type="datetimeFigureOut">
              <a:rPr lang="ja-JP" altLang="en-US"/>
              <a:pPr>
                <a:defRPr/>
              </a:pPr>
              <a:t>2014/10/20</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AA99801A-3093-4312-A685-DE9D408B5475}" type="slidenum">
              <a:rPr lang="ja-JP" altLang="en-US"/>
              <a:pPr>
                <a:defRPr/>
              </a:pPr>
              <a:t>&lt;#&gt;</a:t>
            </a:fld>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488951"/>
            <a:ext cx="1157288" cy="10401300"/>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257175" y="488951"/>
            <a:ext cx="3357563" cy="10401300"/>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4CFEE3B5-9789-4D97-83BA-255C9DFB8841}" type="datetimeFigureOut">
              <a:rPr lang="ja-JP" altLang="en-US"/>
              <a:pPr>
                <a:defRPr/>
              </a:pPr>
              <a:t>2014/10/20</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4FF9A17B-96E2-4E89-84C7-5AA7817CEB6D}" type="slidenum">
              <a:rPr lang="ja-JP" altLang="en-US"/>
              <a:pPr>
                <a:defRPr/>
              </a:pPr>
              <a:t>&lt;#&gt;</a:t>
            </a:fld>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B941DA3E-7D75-46F1-B1F5-2896A65F823D}" type="datetimeFigureOut">
              <a:rPr lang="ja-JP" altLang="en-US"/>
              <a:pPr>
                <a:defRPr/>
              </a:pPr>
              <a:t>2014/10/20</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85EE9F3C-EC6F-44EE-B3E1-2AB4362629A1}" type="slidenum">
              <a:rPr lang="ja-JP" altLang="en-US"/>
              <a:pPr>
                <a:defRPr/>
              </a:pPr>
              <a:t>&lt;#&gt;</a:t>
            </a:fld>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日付プレースホルダー 3"/>
          <p:cNvSpPr>
            <a:spLocks noGrp="1"/>
          </p:cNvSpPr>
          <p:nvPr>
            <p:ph type="dt" sz="half" idx="10"/>
          </p:nvPr>
        </p:nvSpPr>
        <p:spPr/>
        <p:txBody>
          <a:bodyPr/>
          <a:lstStyle>
            <a:lvl1pPr>
              <a:defRPr/>
            </a:lvl1pPr>
          </a:lstStyle>
          <a:p>
            <a:pPr>
              <a:defRPr/>
            </a:pPr>
            <a:fld id="{5C99CAE9-F27B-4973-90A5-FFFC58CFA396}" type="datetimeFigureOut">
              <a:rPr lang="ja-JP" altLang="en-US"/>
              <a:pPr>
                <a:defRPr/>
              </a:pPr>
              <a:t>2014/10/20</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70718363-76E1-4271-8E94-F4E00A8F7A16}" type="slidenum">
              <a:rPr lang="ja-JP" altLang="en-US"/>
              <a:pPr>
                <a:defRPr/>
              </a:pPr>
              <a:t>&lt;#&gt;</a:t>
            </a:fld>
            <a:endParaRPr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ー 3"/>
          <p:cNvSpPr>
            <a:spLocks noGrp="1"/>
          </p:cNvSpPr>
          <p:nvPr>
            <p:ph type="dt" sz="half" idx="10"/>
          </p:nvPr>
        </p:nvSpPr>
        <p:spPr/>
        <p:txBody>
          <a:bodyPr/>
          <a:lstStyle>
            <a:lvl1pPr>
              <a:defRPr/>
            </a:lvl1pPr>
          </a:lstStyle>
          <a:p>
            <a:pPr>
              <a:defRPr/>
            </a:pPr>
            <a:fld id="{9D04E96A-1A86-43E0-B243-B8BA035D06E5}" type="datetimeFigureOut">
              <a:rPr lang="ja-JP" altLang="en-US"/>
              <a:pPr>
                <a:defRPr/>
              </a:pPr>
              <a:t>2014/10/20</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3C8E2E25-261B-47E7-8E80-6E8897434077}" type="slidenum">
              <a:rPr lang="ja-JP" altLang="en-US"/>
              <a:pPr>
                <a:defRPr/>
              </a:pPr>
              <a:t>&lt;#&gt;</a:t>
            </a:fld>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6184"/>
            <a:ext cx="6172200" cy="1524000"/>
          </a:xfrm>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ー 3"/>
          <p:cNvSpPr>
            <a:spLocks noGrp="1"/>
          </p:cNvSpPr>
          <p:nvPr>
            <p:ph type="dt" sz="half" idx="10"/>
          </p:nvPr>
        </p:nvSpPr>
        <p:spPr/>
        <p:txBody>
          <a:bodyPr/>
          <a:lstStyle>
            <a:lvl1pPr>
              <a:defRPr/>
            </a:lvl1pPr>
          </a:lstStyle>
          <a:p>
            <a:pPr>
              <a:defRPr/>
            </a:pPr>
            <a:fld id="{D73122B5-0B93-40ED-9C97-7FFE802EB566}" type="datetimeFigureOut">
              <a:rPr lang="ja-JP" altLang="en-US"/>
              <a:pPr>
                <a:defRPr/>
              </a:pPr>
              <a:t>2014/10/20</a:t>
            </a:fld>
            <a:endParaRPr lang="ja-JP" altLang="en-US"/>
          </a:p>
        </p:txBody>
      </p:sp>
      <p:sp>
        <p:nvSpPr>
          <p:cNvPr id="8"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ー 5"/>
          <p:cNvSpPr>
            <a:spLocks noGrp="1"/>
          </p:cNvSpPr>
          <p:nvPr>
            <p:ph type="sldNum" sz="quarter" idx="12"/>
          </p:nvPr>
        </p:nvSpPr>
        <p:spPr/>
        <p:txBody>
          <a:bodyPr/>
          <a:lstStyle>
            <a:lvl1pPr>
              <a:defRPr/>
            </a:lvl1pPr>
          </a:lstStyle>
          <a:p>
            <a:pPr>
              <a:defRPr/>
            </a:pPr>
            <a:fld id="{F3338717-5C04-4967-999C-C7FB5A5FC2B3}" type="slidenum">
              <a:rPr lang="ja-JP" altLang="en-US"/>
              <a:pPr>
                <a:defRPr/>
              </a:pPr>
              <a:t>&lt;#&gt;</a:t>
            </a:fld>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3"/>
          <p:cNvSpPr>
            <a:spLocks noGrp="1"/>
          </p:cNvSpPr>
          <p:nvPr>
            <p:ph type="dt" sz="half" idx="10"/>
          </p:nvPr>
        </p:nvSpPr>
        <p:spPr/>
        <p:txBody>
          <a:bodyPr/>
          <a:lstStyle>
            <a:lvl1pPr>
              <a:defRPr/>
            </a:lvl1pPr>
          </a:lstStyle>
          <a:p>
            <a:pPr>
              <a:defRPr/>
            </a:pPr>
            <a:fld id="{93BF07B5-4A38-4EB1-A9B6-CBF310FF7DC7}" type="datetimeFigureOut">
              <a:rPr lang="ja-JP" altLang="en-US"/>
              <a:pPr>
                <a:defRPr/>
              </a:pPr>
              <a:t>2014/10/20</a:t>
            </a:fld>
            <a:endParaRPr lang="ja-JP" altLang="en-US"/>
          </a:p>
        </p:txBody>
      </p:sp>
      <p:sp>
        <p:nvSpPr>
          <p:cNvPr id="4"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ー 5"/>
          <p:cNvSpPr>
            <a:spLocks noGrp="1"/>
          </p:cNvSpPr>
          <p:nvPr>
            <p:ph type="sldNum" sz="quarter" idx="12"/>
          </p:nvPr>
        </p:nvSpPr>
        <p:spPr/>
        <p:txBody>
          <a:bodyPr/>
          <a:lstStyle>
            <a:lvl1pPr>
              <a:defRPr/>
            </a:lvl1pPr>
          </a:lstStyle>
          <a:p>
            <a:pPr>
              <a:defRPr/>
            </a:pPr>
            <a:fld id="{55CF8CCA-E262-445F-A122-086979E98787}" type="slidenum">
              <a:rPr lang="ja-JP" altLang="en-US"/>
              <a:pPr>
                <a:defRPr/>
              </a:pPr>
              <a:t>&lt;#&gt;</a:t>
            </a:fld>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3"/>
          <p:cNvSpPr>
            <a:spLocks noGrp="1"/>
          </p:cNvSpPr>
          <p:nvPr>
            <p:ph type="dt" sz="half" idx="10"/>
          </p:nvPr>
        </p:nvSpPr>
        <p:spPr/>
        <p:txBody>
          <a:bodyPr/>
          <a:lstStyle>
            <a:lvl1pPr>
              <a:defRPr/>
            </a:lvl1pPr>
          </a:lstStyle>
          <a:p>
            <a:pPr>
              <a:defRPr/>
            </a:pPr>
            <a:fld id="{82EC446E-5AFB-4646-8B35-B97B11868C5A}" type="datetimeFigureOut">
              <a:rPr lang="ja-JP" altLang="en-US"/>
              <a:pPr>
                <a:defRPr/>
              </a:pPr>
              <a:t>2014/10/20</a:t>
            </a:fld>
            <a:endParaRPr lang="ja-JP" altLang="en-US"/>
          </a:p>
        </p:txBody>
      </p:sp>
      <p:sp>
        <p:nvSpPr>
          <p:cNvPr id="3"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ー 5"/>
          <p:cNvSpPr>
            <a:spLocks noGrp="1"/>
          </p:cNvSpPr>
          <p:nvPr>
            <p:ph type="sldNum" sz="quarter" idx="12"/>
          </p:nvPr>
        </p:nvSpPr>
        <p:spPr/>
        <p:txBody>
          <a:bodyPr/>
          <a:lstStyle>
            <a:lvl1pPr>
              <a:defRPr/>
            </a:lvl1pPr>
          </a:lstStyle>
          <a:p>
            <a:pPr>
              <a:defRPr/>
            </a:pPr>
            <a:fld id="{890A5867-29D2-4373-AAF8-61303AA9C35E}" type="slidenum">
              <a:rPr lang="ja-JP" altLang="en-US"/>
              <a:pPr>
                <a:defRPr/>
              </a:pPr>
              <a:t>&lt;#&gt;</a:t>
            </a:fld>
            <a:endParaRPr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8B6AE0F7-5ABC-44BE-B56A-08FEFA9844E7}" type="datetimeFigureOut">
              <a:rPr lang="ja-JP" altLang="en-US"/>
              <a:pPr>
                <a:defRPr/>
              </a:pPr>
              <a:t>2014/10/20</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AC1E9DDE-DE1B-451F-89AF-26B55914157A}" type="slidenum">
              <a:rPr lang="ja-JP" altLang="en-US"/>
              <a:pPr>
                <a:defRPr/>
              </a:pPr>
              <a:t>&lt;#&gt;</a:t>
            </a:fld>
            <a:endParaRPr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344216" y="817033"/>
            <a:ext cx="4114800" cy="54864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72305309-5204-46EA-8209-FA47F2D7D630}" type="datetimeFigureOut">
              <a:rPr lang="ja-JP" altLang="en-US"/>
              <a:pPr>
                <a:defRPr/>
              </a:pPr>
              <a:t>2014/10/20</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3FB4B937-5876-4773-8BEE-B6A7A27B5F13}" type="slidenum">
              <a:rPr lang="ja-JP" altLang="en-US"/>
              <a:pPr>
                <a:defRPr/>
              </a:pPr>
              <a:t>&lt;#&gt;</a:t>
            </a:fld>
            <a:endParaRPr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タイトル プレースホルダー 1"/>
          <p:cNvSpPr>
            <a:spLocks noGrp="1"/>
          </p:cNvSpPr>
          <p:nvPr>
            <p:ph type="title"/>
          </p:nvPr>
        </p:nvSpPr>
        <p:spPr bwMode="auto">
          <a:xfrm>
            <a:off x="342900" y="366713"/>
            <a:ext cx="6172200" cy="1524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マスター タイトルの書式設定</a:t>
            </a:r>
          </a:p>
        </p:txBody>
      </p:sp>
      <p:sp>
        <p:nvSpPr>
          <p:cNvPr id="1027" name="テキスト プレースホルダー 2"/>
          <p:cNvSpPr>
            <a:spLocks noGrp="1"/>
          </p:cNvSpPr>
          <p:nvPr>
            <p:ph type="body" idx="1"/>
          </p:nvPr>
        </p:nvSpPr>
        <p:spPr bwMode="auto">
          <a:xfrm>
            <a:off x="342900" y="2133600"/>
            <a:ext cx="6172200" cy="60340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ー 3"/>
          <p:cNvSpPr>
            <a:spLocks noGrp="1"/>
          </p:cNvSpPr>
          <p:nvPr>
            <p:ph type="dt" sz="half" idx="2"/>
          </p:nvPr>
        </p:nvSpPr>
        <p:spPr>
          <a:xfrm>
            <a:off x="342900" y="8475663"/>
            <a:ext cx="1600200" cy="48577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defRPr>
            </a:lvl1pPr>
          </a:lstStyle>
          <a:p>
            <a:pPr>
              <a:defRPr/>
            </a:pPr>
            <a:fld id="{94939207-BD4B-4CD7-AB7B-BA63C4A5155B}" type="datetimeFigureOut">
              <a:rPr lang="ja-JP" altLang="en-US"/>
              <a:pPr>
                <a:defRPr/>
              </a:pPr>
              <a:t>2014/10/20</a:t>
            </a:fld>
            <a:endParaRPr lang="ja-JP" altLang="en-US"/>
          </a:p>
        </p:txBody>
      </p:sp>
      <p:sp>
        <p:nvSpPr>
          <p:cNvPr id="5" name="フッター プレースホルダー 4"/>
          <p:cNvSpPr>
            <a:spLocks noGrp="1"/>
          </p:cNvSpPr>
          <p:nvPr>
            <p:ph type="ftr" sz="quarter" idx="3"/>
          </p:nvPr>
        </p:nvSpPr>
        <p:spPr>
          <a:xfrm>
            <a:off x="2343150" y="8475663"/>
            <a:ext cx="2171700" cy="48577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ja-JP" altLang="en-US"/>
          </a:p>
        </p:txBody>
      </p:sp>
      <p:sp>
        <p:nvSpPr>
          <p:cNvPr id="6" name="スライド番号プレースホルダー 5"/>
          <p:cNvSpPr>
            <a:spLocks noGrp="1"/>
          </p:cNvSpPr>
          <p:nvPr>
            <p:ph type="sldNum" sz="quarter" idx="4"/>
          </p:nvPr>
        </p:nvSpPr>
        <p:spPr>
          <a:xfrm>
            <a:off x="4914900" y="8475663"/>
            <a:ext cx="1600200" cy="48577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defRPr>
            </a:lvl1pPr>
          </a:lstStyle>
          <a:p>
            <a:pPr>
              <a:defRPr/>
            </a:pPr>
            <a:fld id="{4C7D6603-BE03-426A-9F7C-1FFE544887FB}" type="slidenum">
              <a:rPr lang="ja-JP" altLang="en-US"/>
              <a:pPr>
                <a:defRPr/>
              </a:pPr>
              <a:t>&lt;#&gt;</a:t>
            </a:fld>
            <a:endParaRPr lang="ja-JP" alt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900" indent="-342900" algn="l" rtl="0" eaLnBrk="0" fontAlgn="base" hangingPunct="0">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treasurefactory.co.jp/" TargetMode="External"/><Relationship Id="rId7" Type="http://schemas.openxmlformats.org/officeDocument/2006/relationships/hyperlink" Target="https://www.tfhikkoshi.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gif"/><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8" Type="http://schemas.openxmlformats.org/officeDocument/2006/relationships/hyperlink" Target="http://www.trefac.jp/" TargetMode="External"/><Relationship Id="rId13" Type="http://schemas.openxmlformats.org/officeDocument/2006/relationships/image" Target="../media/image9.png"/><Relationship Id="rId3" Type="http://schemas.openxmlformats.org/officeDocument/2006/relationships/hyperlink" Target="http://www.treasure-f.com/" TargetMode="External"/><Relationship Id="rId7" Type="http://schemas.openxmlformats.org/officeDocument/2006/relationships/hyperlink" Target="http://www.tf-style.com/" TargetMode="External"/><Relationship Id="rId12"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Layout" Target="../slideLayouts/slideLayout7.xml"/><Relationship Id="rId6" Type="http://schemas.openxmlformats.org/officeDocument/2006/relationships/image" Target="../media/image6.jpeg"/><Relationship Id="rId11" Type="http://schemas.openxmlformats.org/officeDocument/2006/relationships/image" Target="../media/image8.png"/><Relationship Id="rId5" Type="http://schemas.openxmlformats.org/officeDocument/2006/relationships/hyperlink" Target="http://www.tf-style.com/sp/uselet/" TargetMode="External"/><Relationship Id="rId10" Type="http://schemas.openxmlformats.org/officeDocument/2006/relationships/hyperlink" Target="http://www.treasure-f.com/shop/410/top.html" TargetMode="External"/><Relationship Id="rId4" Type="http://schemas.openxmlformats.org/officeDocument/2006/relationships/image" Target="../media/image5.jpeg"/><Relationship Id="rId9" Type="http://schemas.openxmlformats.org/officeDocument/2006/relationships/image" Target="../media/image7.jpeg"/><Relationship Id="rId14" Type="http://schemas.openxmlformats.org/officeDocument/2006/relationships/image" Target="../media/image10.png"/></Relationships>
</file>

<file path=ppt/slides/_rels/slide3.xml.rels><?xml version="1.0" encoding="UTF-8" standalone="yes"?>
<Relationships xmlns="http://schemas.openxmlformats.org/package/2006/relationships"><Relationship Id="rId2" Type="http://schemas.openxmlformats.org/officeDocument/2006/relationships/hyperlink" Target="mailto:tfir@treasure-f.com"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正方形/長方形 27"/>
          <p:cNvSpPr/>
          <p:nvPr/>
        </p:nvSpPr>
        <p:spPr>
          <a:xfrm>
            <a:off x="-100013" y="179388"/>
            <a:ext cx="7200901" cy="125412"/>
          </a:xfrm>
          <a:prstGeom prst="rect">
            <a:avLst/>
          </a:prstGeom>
          <a:solidFill>
            <a:srgbClr val="FFF200"/>
          </a:solid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29" name="正方形/長方形 28"/>
          <p:cNvSpPr/>
          <p:nvPr/>
        </p:nvSpPr>
        <p:spPr>
          <a:xfrm>
            <a:off x="-100013" y="-36513"/>
            <a:ext cx="7200901" cy="303213"/>
          </a:xfrm>
          <a:prstGeom prst="rect">
            <a:avLst/>
          </a:prstGeom>
          <a:solidFill>
            <a:srgbClr val="012B8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4339" name="テキスト ボックス 5"/>
          <p:cNvSpPr txBox="1">
            <a:spLocks noChangeArrowheads="1"/>
          </p:cNvSpPr>
          <p:nvPr/>
        </p:nvSpPr>
        <p:spPr bwMode="auto">
          <a:xfrm>
            <a:off x="9525" y="323850"/>
            <a:ext cx="1082675" cy="246063"/>
          </a:xfrm>
          <a:prstGeom prst="rect">
            <a:avLst/>
          </a:prstGeom>
          <a:noFill/>
          <a:ln w="9525">
            <a:noFill/>
            <a:miter lim="800000"/>
            <a:headEnd/>
            <a:tailEnd/>
          </a:ln>
        </p:spPr>
        <p:txBody>
          <a:bodyPr wrap="none">
            <a:spAutoFit/>
          </a:bodyPr>
          <a:lstStyle/>
          <a:p>
            <a:r>
              <a:rPr lang="ja-JP" altLang="en-US" sz="1000" u="sng">
                <a:latin typeface="Calibri" pitchFamily="34" charset="0"/>
              </a:rPr>
              <a:t>報道関係者各位</a:t>
            </a:r>
            <a:endParaRPr lang="en-US" altLang="ja-JP" sz="1000" u="sng">
              <a:latin typeface="Calibri" pitchFamily="34" charset="0"/>
            </a:endParaRPr>
          </a:p>
        </p:txBody>
      </p:sp>
      <p:sp>
        <p:nvSpPr>
          <p:cNvPr id="14340" name="テキスト ボックス 8"/>
          <p:cNvSpPr txBox="1">
            <a:spLocks noChangeArrowheads="1"/>
          </p:cNvSpPr>
          <p:nvPr/>
        </p:nvSpPr>
        <p:spPr bwMode="auto">
          <a:xfrm>
            <a:off x="4508500" y="285750"/>
            <a:ext cx="2376488" cy="581025"/>
          </a:xfrm>
          <a:prstGeom prst="rect">
            <a:avLst/>
          </a:prstGeom>
          <a:noFill/>
          <a:ln w="9525">
            <a:noFill/>
            <a:miter lim="800000"/>
            <a:headEnd/>
            <a:tailEnd/>
          </a:ln>
        </p:spPr>
        <p:txBody>
          <a:bodyPr>
            <a:spAutoFit/>
          </a:bodyPr>
          <a:lstStyle/>
          <a:p>
            <a:pPr algn="r"/>
            <a:r>
              <a:rPr lang="en-US" altLang="ja-JP" sz="800">
                <a:latin typeface="Calibri" pitchFamily="34" charset="0"/>
              </a:rPr>
              <a:t>2014</a:t>
            </a:r>
            <a:r>
              <a:rPr lang="ja-JP" altLang="en-US" sz="800">
                <a:latin typeface="Calibri" pitchFamily="34" charset="0"/>
              </a:rPr>
              <a:t>年</a:t>
            </a:r>
            <a:r>
              <a:rPr lang="en-US" altLang="ja-JP" sz="800">
                <a:latin typeface="Calibri" pitchFamily="34" charset="0"/>
              </a:rPr>
              <a:t>10</a:t>
            </a:r>
            <a:r>
              <a:rPr lang="ja-JP" altLang="en-US" sz="800">
                <a:latin typeface="Calibri" pitchFamily="34" charset="0"/>
              </a:rPr>
              <a:t>月</a:t>
            </a:r>
            <a:r>
              <a:rPr lang="en-US" altLang="ja-JP" sz="800">
                <a:latin typeface="Calibri" pitchFamily="34" charset="0"/>
              </a:rPr>
              <a:t>22</a:t>
            </a:r>
            <a:r>
              <a:rPr lang="ja-JP" altLang="en-US" sz="800">
                <a:latin typeface="Calibri" pitchFamily="34" charset="0"/>
              </a:rPr>
              <a:t>日</a:t>
            </a:r>
            <a:endParaRPr lang="en-US" altLang="ja-JP" sz="800">
              <a:latin typeface="Calibri" pitchFamily="34" charset="0"/>
            </a:endParaRPr>
          </a:p>
          <a:p>
            <a:pPr algn="r"/>
            <a:r>
              <a:rPr lang="ja-JP" altLang="en-US" sz="800">
                <a:latin typeface="Calibri" pitchFamily="34" charset="0"/>
              </a:rPr>
              <a:t>株式会社トレジャー・ファクトリー</a:t>
            </a:r>
            <a:endParaRPr lang="en-US" altLang="ja-JP" sz="800">
              <a:latin typeface="Calibri" pitchFamily="34" charset="0"/>
            </a:endParaRPr>
          </a:p>
          <a:p>
            <a:pPr algn="r"/>
            <a:r>
              <a:rPr lang="en-US" altLang="ja-JP" sz="800">
                <a:hlinkClick r:id="rId3"/>
              </a:rPr>
              <a:t>http://www.treasurefactory.co.jp/</a:t>
            </a:r>
            <a:endParaRPr lang="en-US" altLang="ja-JP" sz="800">
              <a:latin typeface="Calibri" pitchFamily="34" charset="0"/>
            </a:endParaRPr>
          </a:p>
          <a:p>
            <a:pPr algn="r"/>
            <a:r>
              <a:rPr lang="ja-JP" altLang="en-US" sz="800">
                <a:latin typeface="Calibri" pitchFamily="34" charset="0"/>
              </a:rPr>
              <a:t>証券コード　</a:t>
            </a:r>
            <a:r>
              <a:rPr lang="en-US" altLang="ja-JP" sz="800">
                <a:latin typeface="Calibri" pitchFamily="34" charset="0"/>
              </a:rPr>
              <a:t>3093</a:t>
            </a:r>
            <a:r>
              <a:rPr lang="ja-JP" altLang="en-US" sz="800">
                <a:latin typeface="Calibri" pitchFamily="34" charset="0"/>
              </a:rPr>
              <a:t>　東証マザーズ</a:t>
            </a:r>
          </a:p>
        </p:txBody>
      </p:sp>
      <p:sp>
        <p:nvSpPr>
          <p:cNvPr id="14341" name="テキスト ボックス 4"/>
          <p:cNvSpPr txBox="1">
            <a:spLocks noChangeArrowheads="1"/>
          </p:cNvSpPr>
          <p:nvPr/>
        </p:nvSpPr>
        <p:spPr bwMode="auto">
          <a:xfrm>
            <a:off x="11113" y="14288"/>
            <a:ext cx="1047750" cy="276225"/>
          </a:xfrm>
          <a:prstGeom prst="rect">
            <a:avLst/>
          </a:prstGeom>
          <a:noFill/>
          <a:ln w="9525">
            <a:noFill/>
            <a:miter lim="800000"/>
            <a:headEnd/>
            <a:tailEnd/>
          </a:ln>
        </p:spPr>
        <p:txBody>
          <a:bodyPr wrap="none">
            <a:spAutoFit/>
          </a:bodyPr>
          <a:lstStyle/>
          <a:p>
            <a:r>
              <a:rPr lang="en-US" altLang="ja-JP" sz="1200">
                <a:solidFill>
                  <a:schemeClr val="bg1"/>
                </a:solidFill>
                <a:latin typeface="Calibri" pitchFamily="34" charset="0"/>
              </a:rPr>
              <a:t>News</a:t>
            </a:r>
            <a:r>
              <a:rPr lang="ja-JP" altLang="en-US" sz="1200">
                <a:solidFill>
                  <a:schemeClr val="bg1"/>
                </a:solidFill>
                <a:latin typeface="Calibri" pitchFamily="34" charset="0"/>
              </a:rPr>
              <a:t> </a:t>
            </a:r>
            <a:r>
              <a:rPr lang="en-US" altLang="ja-JP" sz="1200">
                <a:solidFill>
                  <a:schemeClr val="bg1"/>
                </a:solidFill>
                <a:latin typeface="Calibri" pitchFamily="34" charset="0"/>
              </a:rPr>
              <a:t>Release</a:t>
            </a:r>
          </a:p>
        </p:txBody>
      </p:sp>
      <p:pic>
        <p:nvPicPr>
          <p:cNvPr id="14342" name="Picture 4" descr="トレファク引越"/>
          <p:cNvPicPr>
            <a:picLocks noChangeAspect="1" noChangeArrowheads="1"/>
          </p:cNvPicPr>
          <p:nvPr/>
        </p:nvPicPr>
        <p:blipFill>
          <a:blip r:embed="rId4"/>
          <a:srcRect/>
          <a:stretch>
            <a:fillRect/>
          </a:stretch>
        </p:blipFill>
        <p:spPr bwMode="auto">
          <a:xfrm>
            <a:off x="2433638" y="352425"/>
            <a:ext cx="1966912" cy="474663"/>
          </a:xfrm>
          <a:prstGeom prst="rect">
            <a:avLst/>
          </a:prstGeom>
          <a:noFill/>
          <a:ln w="9525">
            <a:noFill/>
            <a:miter lim="800000"/>
            <a:headEnd/>
            <a:tailEnd/>
          </a:ln>
        </p:spPr>
      </p:pic>
      <p:pic>
        <p:nvPicPr>
          <p:cNvPr id="1032" name="Picture 8" descr="引越と買取が別々の場合,依頼２回、見積２回、買取品が引越前に持って行かれてしまいます。"/>
          <p:cNvPicPr>
            <a:picLocks noChangeAspect="1" noChangeArrowheads="1"/>
          </p:cNvPicPr>
          <p:nvPr/>
        </p:nvPicPr>
        <p:blipFill>
          <a:blip r:embed="rId5"/>
          <a:srcRect/>
          <a:stretch>
            <a:fillRect/>
          </a:stretch>
        </p:blipFill>
        <p:spPr bwMode="auto">
          <a:xfrm>
            <a:off x="2206625" y="6075363"/>
            <a:ext cx="4102100" cy="2384425"/>
          </a:xfrm>
          <a:prstGeom prst="rect">
            <a:avLst/>
          </a:prstGeom>
          <a:noFill/>
          <a:effectLst>
            <a:outerShdw blurRad="50800" dist="38100" dir="2700000" algn="tl" rotWithShape="0">
              <a:prstClr val="black">
                <a:alpha val="40000"/>
              </a:prstClr>
            </a:outerShdw>
          </a:effectLst>
          <a:extLst/>
        </p:spPr>
      </p:pic>
      <p:sp>
        <p:nvSpPr>
          <p:cNvPr id="14344" name="スライド番号プレースホルダー 10"/>
          <p:cNvSpPr txBox="1">
            <a:spLocks noGrp="1"/>
          </p:cNvSpPr>
          <p:nvPr/>
        </p:nvSpPr>
        <p:spPr bwMode="auto">
          <a:xfrm>
            <a:off x="5272088" y="8766175"/>
            <a:ext cx="1600200" cy="485775"/>
          </a:xfrm>
          <a:prstGeom prst="rect">
            <a:avLst/>
          </a:prstGeom>
          <a:noFill/>
          <a:ln w="9525">
            <a:noFill/>
            <a:miter lim="800000"/>
            <a:headEnd/>
            <a:tailEnd/>
          </a:ln>
        </p:spPr>
        <p:txBody>
          <a:bodyPr anchor="ctr"/>
          <a:lstStyle/>
          <a:p>
            <a:pPr algn="r"/>
            <a:fld id="{36BB0246-2513-49B7-A520-97A3017DAA40}" type="slidenum">
              <a:rPr lang="ja-JP" altLang="en-US" sz="1200">
                <a:solidFill>
                  <a:srgbClr val="898989"/>
                </a:solidFill>
                <a:latin typeface="Calibri" pitchFamily="34" charset="0"/>
              </a:rPr>
              <a:pPr algn="r"/>
              <a:t>1</a:t>
            </a:fld>
            <a:r>
              <a:rPr lang="en-US" altLang="ja-JP" sz="1200">
                <a:solidFill>
                  <a:srgbClr val="898989"/>
                </a:solidFill>
                <a:latin typeface="Calibri" pitchFamily="34" charset="0"/>
              </a:rPr>
              <a:t>/3</a:t>
            </a:r>
            <a:endParaRPr lang="ja-JP" altLang="en-US" sz="1200">
              <a:solidFill>
                <a:srgbClr val="898989"/>
              </a:solidFill>
              <a:latin typeface="Calibri" pitchFamily="34" charset="0"/>
            </a:endParaRPr>
          </a:p>
        </p:txBody>
      </p:sp>
      <p:pic>
        <p:nvPicPr>
          <p:cNvPr id="14345" name="Picture 22" descr="fukidashi14"/>
          <p:cNvPicPr>
            <a:picLocks noChangeAspect="1" noChangeArrowheads="1"/>
          </p:cNvPicPr>
          <p:nvPr/>
        </p:nvPicPr>
        <p:blipFill>
          <a:blip r:embed="rId6"/>
          <a:srcRect/>
          <a:stretch>
            <a:fillRect/>
          </a:stretch>
        </p:blipFill>
        <p:spPr bwMode="auto">
          <a:xfrm>
            <a:off x="403225" y="6076950"/>
            <a:ext cx="649288" cy="419100"/>
          </a:xfrm>
          <a:prstGeom prst="rect">
            <a:avLst/>
          </a:prstGeom>
          <a:noFill/>
          <a:ln w="9525">
            <a:noFill/>
            <a:miter lim="800000"/>
            <a:headEnd/>
            <a:tailEnd/>
          </a:ln>
        </p:spPr>
      </p:pic>
      <p:sp>
        <p:nvSpPr>
          <p:cNvPr id="14346" name="Text Box 23"/>
          <p:cNvSpPr txBox="1">
            <a:spLocks noChangeArrowheads="1"/>
          </p:cNvSpPr>
          <p:nvPr/>
        </p:nvSpPr>
        <p:spPr bwMode="auto">
          <a:xfrm>
            <a:off x="433388" y="6137275"/>
            <a:ext cx="720725" cy="228600"/>
          </a:xfrm>
          <a:prstGeom prst="rect">
            <a:avLst/>
          </a:prstGeom>
          <a:noFill/>
          <a:ln w="9525">
            <a:noFill/>
            <a:miter lim="800000"/>
            <a:headEnd/>
            <a:tailEnd/>
          </a:ln>
        </p:spPr>
        <p:txBody>
          <a:bodyPr>
            <a:spAutoFit/>
          </a:bodyPr>
          <a:lstStyle/>
          <a:p>
            <a:pPr>
              <a:spcBef>
                <a:spcPct val="50000"/>
              </a:spcBef>
            </a:pPr>
            <a:r>
              <a:rPr lang="ja-JP" altLang="en-US" sz="900" b="1">
                <a:solidFill>
                  <a:schemeClr val="bg1"/>
                </a:solidFill>
                <a:ea typeface="HGPｺﾞｼｯｸM" pitchFamily="50" charset="-128"/>
              </a:rPr>
              <a:t>ポイント！</a:t>
            </a:r>
            <a:endParaRPr lang="en-US" altLang="ja-JP" sz="900" b="1">
              <a:solidFill>
                <a:schemeClr val="bg1"/>
              </a:solidFill>
              <a:ea typeface="HGPｺﾞｼｯｸM" pitchFamily="50" charset="-128"/>
            </a:endParaRPr>
          </a:p>
        </p:txBody>
      </p:sp>
      <p:sp>
        <p:nvSpPr>
          <p:cNvPr id="14347" name="Text Box 29"/>
          <p:cNvSpPr txBox="1">
            <a:spLocks noChangeArrowheads="1"/>
          </p:cNvSpPr>
          <p:nvPr/>
        </p:nvSpPr>
        <p:spPr bwMode="auto">
          <a:xfrm>
            <a:off x="404813" y="6424613"/>
            <a:ext cx="1871662" cy="568325"/>
          </a:xfrm>
          <a:prstGeom prst="rect">
            <a:avLst/>
          </a:prstGeom>
          <a:noFill/>
          <a:ln w="25400">
            <a:noFill/>
            <a:miter lim="800000"/>
            <a:headEnd/>
            <a:tailEnd/>
          </a:ln>
        </p:spPr>
        <p:txBody>
          <a:bodyPr>
            <a:spAutoFit/>
          </a:bodyPr>
          <a:lstStyle/>
          <a:p>
            <a:pPr>
              <a:lnSpc>
                <a:spcPct val="120000"/>
              </a:lnSpc>
            </a:pPr>
            <a:r>
              <a:rPr lang="ja-JP" altLang="en-US" sz="1300" b="1">
                <a:solidFill>
                  <a:srgbClr val="012B8D"/>
                </a:solidFill>
                <a:ea typeface="HGPｺﾞｼｯｸM" pitchFamily="50" charset="-128"/>
              </a:rPr>
              <a:t>不用品を売った分</a:t>
            </a:r>
          </a:p>
          <a:p>
            <a:pPr>
              <a:lnSpc>
                <a:spcPct val="120000"/>
              </a:lnSpc>
            </a:pPr>
            <a:r>
              <a:rPr lang="ja-JP" altLang="en-US" sz="1300" b="1">
                <a:solidFill>
                  <a:srgbClr val="012B8D"/>
                </a:solidFill>
                <a:ea typeface="HGPｺﾞｼｯｸM" pitchFamily="50" charset="-128"/>
              </a:rPr>
              <a:t>引越がお安くなります！</a:t>
            </a:r>
          </a:p>
        </p:txBody>
      </p:sp>
      <p:sp>
        <p:nvSpPr>
          <p:cNvPr id="14348" name="テキスト ボックス 11"/>
          <p:cNvSpPr txBox="1">
            <a:spLocks noChangeArrowheads="1"/>
          </p:cNvSpPr>
          <p:nvPr/>
        </p:nvSpPr>
        <p:spPr bwMode="auto">
          <a:xfrm>
            <a:off x="404813" y="7064375"/>
            <a:ext cx="1800225" cy="1323975"/>
          </a:xfrm>
          <a:prstGeom prst="rect">
            <a:avLst/>
          </a:prstGeom>
          <a:noFill/>
          <a:ln w="9525">
            <a:noFill/>
            <a:miter lim="800000"/>
            <a:headEnd/>
            <a:tailEnd/>
          </a:ln>
        </p:spPr>
        <p:txBody>
          <a:bodyPr>
            <a:spAutoFit/>
          </a:bodyPr>
          <a:lstStyle/>
          <a:p>
            <a:r>
              <a:rPr lang="ja-JP" altLang="ja-JP" sz="1000"/>
              <a:t>不用品を廃棄処分に出した</a:t>
            </a:r>
            <a:endParaRPr lang="ja-JP" altLang="en-US" sz="1000"/>
          </a:p>
          <a:p>
            <a:r>
              <a:rPr lang="ja-JP" altLang="ja-JP" sz="1000"/>
              <a:t>場合と、売った場合･･･</a:t>
            </a:r>
            <a:endParaRPr lang="ja-JP" altLang="en-US" sz="1000"/>
          </a:p>
          <a:p>
            <a:r>
              <a:rPr lang="ja-JP" altLang="ja-JP" sz="1000"/>
              <a:t>比較すると</a:t>
            </a:r>
            <a:r>
              <a:rPr lang="en-US" altLang="ja-JP" sz="1000"/>
              <a:t>3</a:t>
            </a:r>
            <a:r>
              <a:rPr lang="ja-JP" altLang="en-US" sz="1000"/>
              <a:t>万円以上の差がつくことも</a:t>
            </a:r>
          </a:p>
          <a:p>
            <a:endParaRPr lang="en-US" altLang="ja-JP" sz="1000"/>
          </a:p>
          <a:p>
            <a:r>
              <a:rPr lang="ja-JP" altLang="en-US" sz="1000"/>
              <a:t>トレファク引越のご利用で、</a:t>
            </a:r>
          </a:p>
          <a:p>
            <a:r>
              <a:rPr lang="ja-JP" altLang="en-US" sz="1000"/>
              <a:t>廃棄するよりも安くお引越が</a:t>
            </a:r>
          </a:p>
          <a:p>
            <a:r>
              <a:rPr lang="ja-JP" altLang="en-US" sz="1000"/>
              <a:t>できます。</a:t>
            </a:r>
          </a:p>
        </p:txBody>
      </p:sp>
      <p:sp>
        <p:nvSpPr>
          <p:cNvPr id="14349" name="Text Box 34"/>
          <p:cNvSpPr txBox="1">
            <a:spLocks noChangeArrowheads="1"/>
          </p:cNvSpPr>
          <p:nvPr/>
        </p:nvSpPr>
        <p:spPr bwMode="auto">
          <a:xfrm>
            <a:off x="476250" y="5535613"/>
            <a:ext cx="5832475" cy="331787"/>
          </a:xfrm>
          <a:prstGeom prst="rect">
            <a:avLst/>
          </a:prstGeom>
          <a:noFill/>
          <a:ln w="25400">
            <a:solidFill>
              <a:srgbClr val="CC0000"/>
            </a:solidFill>
            <a:miter lim="800000"/>
            <a:headEnd/>
            <a:tailEnd/>
          </a:ln>
        </p:spPr>
        <p:txBody>
          <a:bodyPr>
            <a:spAutoFit/>
          </a:bodyPr>
          <a:lstStyle/>
          <a:p>
            <a:pPr algn="ctr">
              <a:lnSpc>
                <a:spcPct val="120000"/>
              </a:lnSpc>
            </a:pPr>
            <a:r>
              <a:rPr lang="ja-JP" altLang="en-US" sz="1300" b="1">
                <a:ea typeface="HGPｺﾞｼｯｸM" pitchFamily="50" charset="-128"/>
              </a:rPr>
              <a:t>「引越」 と 「不要品の買取」 一括対応でメリット満載！</a:t>
            </a:r>
          </a:p>
        </p:txBody>
      </p:sp>
      <p:sp>
        <p:nvSpPr>
          <p:cNvPr id="33" name="正方形/長方形 32"/>
          <p:cNvSpPr/>
          <p:nvPr/>
        </p:nvSpPr>
        <p:spPr>
          <a:xfrm>
            <a:off x="476250" y="1042988"/>
            <a:ext cx="5832475" cy="1223962"/>
          </a:xfrm>
          <a:prstGeom prst="rect">
            <a:avLst/>
          </a:prstGeom>
          <a:noFill/>
          <a:ln w="44450" cmpd="thickThin">
            <a:solidFill>
              <a:srgbClr val="012B8D"/>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4351" name="テキスト ボックス 33"/>
          <p:cNvSpPr txBox="1">
            <a:spLocks noChangeArrowheads="1"/>
          </p:cNvSpPr>
          <p:nvPr/>
        </p:nvSpPr>
        <p:spPr bwMode="auto">
          <a:xfrm>
            <a:off x="269875" y="1130300"/>
            <a:ext cx="6294438" cy="1096963"/>
          </a:xfrm>
          <a:prstGeom prst="rect">
            <a:avLst/>
          </a:prstGeom>
          <a:noFill/>
          <a:ln w="9525">
            <a:noFill/>
            <a:miter lim="800000"/>
            <a:headEnd/>
            <a:tailEnd/>
          </a:ln>
        </p:spPr>
        <p:txBody>
          <a:bodyPr>
            <a:spAutoFit/>
          </a:bodyPr>
          <a:lstStyle/>
          <a:p>
            <a:pPr algn="ctr">
              <a:lnSpc>
                <a:spcPct val="110000"/>
              </a:lnSpc>
            </a:pPr>
            <a:r>
              <a:rPr lang="ja-JP" altLang="en-US" sz="2000">
                <a:latin typeface="HGP創英角ｺﾞｼｯｸUB" pitchFamily="50" charset="-128"/>
                <a:ea typeface="HGP創英角ｺﾞｼｯｸUB" pitchFamily="50" charset="-128"/>
                <a:cs typeface="Meiryo UI" pitchFamily="50" charset="-128"/>
              </a:rPr>
              <a:t>「引越」 と 「不要品の買取」を一括対応</a:t>
            </a:r>
          </a:p>
          <a:p>
            <a:pPr algn="ctr">
              <a:lnSpc>
                <a:spcPct val="110000"/>
              </a:lnSpc>
            </a:pPr>
            <a:r>
              <a:rPr lang="en-US" altLang="ja-JP" sz="2400">
                <a:latin typeface="HGP創英角ｺﾞｼｯｸUB" pitchFamily="50" charset="-128"/>
                <a:ea typeface="HGP創英角ｺﾞｼｯｸUB" pitchFamily="50" charset="-128"/>
                <a:cs typeface="Meiryo UI" pitchFamily="50" charset="-128"/>
              </a:rPr>
              <a:t>『</a:t>
            </a:r>
            <a:r>
              <a:rPr lang="ja-JP" altLang="en-US" sz="2400">
                <a:latin typeface="HGP創英角ｺﾞｼｯｸUB" pitchFamily="50" charset="-128"/>
                <a:ea typeface="HGP創英角ｺﾞｼｯｸUB" pitchFamily="50" charset="-128"/>
                <a:cs typeface="Meiryo UI" pitchFamily="50" charset="-128"/>
              </a:rPr>
              <a:t>トレファク引越</a:t>
            </a:r>
            <a:r>
              <a:rPr lang="en-US" altLang="ja-JP" sz="2400">
                <a:latin typeface="HGP創英角ｺﾞｼｯｸUB" pitchFamily="50" charset="-128"/>
                <a:ea typeface="HGP創英角ｺﾞｼｯｸUB" pitchFamily="50" charset="-128"/>
                <a:cs typeface="Meiryo UI" pitchFamily="50" charset="-128"/>
              </a:rPr>
              <a:t>』</a:t>
            </a:r>
            <a:r>
              <a:rPr lang="ja-JP" altLang="en-US" sz="2400">
                <a:latin typeface="HGP創英角ｺﾞｼｯｸUB" pitchFamily="50" charset="-128"/>
                <a:ea typeface="HGP創英角ｺﾞｼｯｸUB" pitchFamily="50" charset="-128"/>
                <a:cs typeface="Meiryo UI" pitchFamily="50" charset="-128"/>
              </a:rPr>
              <a:t> をスタート</a:t>
            </a:r>
            <a:endParaRPr lang="en-US" altLang="ja-JP" sz="2400">
              <a:latin typeface="HGP創英角ｺﾞｼｯｸUB" pitchFamily="50" charset="-128"/>
              <a:ea typeface="HGP創英角ｺﾞｼｯｸUB" pitchFamily="50" charset="-128"/>
              <a:cs typeface="Meiryo UI" pitchFamily="50" charset="-128"/>
            </a:endParaRPr>
          </a:p>
          <a:p>
            <a:pPr algn="ctr">
              <a:lnSpc>
                <a:spcPct val="110000"/>
              </a:lnSpc>
            </a:pPr>
            <a:r>
              <a:rPr lang="en-US" altLang="ja-JP" sz="1600" b="1">
                <a:latin typeface="HG創英角ﾎﾟｯﾌﾟ体" pitchFamily="49" charset="-128"/>
                <a:ea typeface="HG創英角ﾎﾟｯﾌﾟ体" pitchFamily="49" charset="-128"/>
                <a:cs typeface="Meiryo UI" pitchFamily="50" charset="-128"/>
              </a:rPr>
              <a:t>10</a:t>
            </a:r>
            <a:r>
              <a:rPr lang="ja-JP" altLang="en-US" sz="1600" b="1">
                <a:latin typeface="ＭＳ Ｐゴシック" charset="-128"/>
                <a:ea typeface="HGP創英角ｺﾞｼｯｸUB" pitchFamily="50" charset="-128"/>
                <a:cs typeface="Meiryo UI" pitchFamily="50" charset="-128"/>
              </a:rPr>
              <a:t>月より対応エリアを関西に拡大</a:t>
            </a:r>
          </a:p>
        </p:txBody>
      </p:sp>
      <p:sp>
        <p:nvSpPr>
          <p:cNvPr id="14352" name="Text Box 27"/>
          <p:cNvSpPr txBox="1">
            <a:spLocks noChangeArrowheads="1"/>
          </p:cNvSpPr>
          <p:nvPr/>
        </p:nvSpPr>
        <p:spPr bwMode="auto">
          <a:xfrm>
            <a:off x="404813" y="2414588"/>
            <a:ext cx="6048375" cy="2876550"/>
          </a:xfrm>
          <a:prstGeom prst="rect">
            <a:avLst/>
          </a:prstGeom>
          <a:noFill/>
          <a:ln w="9525">
            <a:noFill/>
            <a:miter lim="800000"/>
            <a:headEnd/>
            <a:tailEnd/>
          </a:ln>
        </p:spPr>
        <p:txBody>
          <a:bodyPr>
            <a:spAutoFit/>
          </a:bodyPr>
          <a:lstStyle/>
          <a:p>
            <a:pPr>
              <a:lnSpc>
                <a:spcPct val="120000"/>
              </a:lnSpc>
              <a:spcBef>
                <a:spcPct val="50000"/>
              </a:spcBef>
            </a:pPr>
            <a:r>
              <a:rPr lang="ja-JP" altLang="en-US" sz="1000">
                <a:latin typeface="ＭＳ Ｐゴシック" charset="-128"/>
              </a:rPr>
              <a:t>　リユースショップの運営を行う株式会社トレジャー・ファクトリーは、引越時に不要品の買取を一括で対応する「トレファク引越」を、</a:t>
            </a:r>
            <a:r>
              <a:rPr lang="en-US" altLang="ja-JP" sz="1000">
                <a:latin typeface="ＭＳ Ｐゴシック" charset="-128"/>
              </a:rPr>
              <a:t>1</a:t>
            </a:r>
            <a:r>
              <a:rPr lang="ja-JP" altLang="en-US" sz="1000">
                <a:latin typeface="ＭＳ Ｐゴシック" charset="-128"/>
              </a:rPr>
              <a:t>都</a:t>
            </a:r>
            <a:r>
              <a:rPr lang="en-US" altLang="ja-JP" sz="1000">
                <a:latin typeface="ＭＳ Ｐゴシック" charset="-128"/>
              </a:rPr>
              <a:t>3</a:t>
            </a:r>
            <a:r>
              <a:rPr lang="ja-JP" altLang="en-US" sz="1000">
                <a:latin typeface="ＭＳ Ｐゴシック" charset="-128"/>
              </a:rPr>
              <a:t>県にてサービス展開しておりますが、</a:t>
            </a:r>
            <a:r>
              <a:rPr lang="en-US" altLang="ja-JP" sz="1000">
                <a:latin typeface="ＭＳ Ｐゴシック" charset="-128"/>
              </a:rPr>
              <a:t>2014</a:t>
            </a:r>
            <a:r>
              <a:rPr lang="ja-JP" altLang="en-US" sz="1000">
                <a:latin typeface="ＭＳ Ｐゴシック" charset="-128"/>
              </a:rPr>
              <a:t>年</a:t>
            </a:r>
            <a:r>
              <a:rPr lang="en-US" altLang="ja-JP" sz="1000">
                <a:latin typeface="ＭＳ Ｐゴシック" charset="-128"/>
              </a:rPr>
              <a:t>10</a:t>
            </a:r>
            <a:r>
              <a:rPr lang="ja-JP" altLang="en-US" sz="1000">
                <a:latin typeface="ＭＳ Ｐゴシック" charset="-128"/>
              </a:rPr>
              <a:t>月から対応エリアを拡大し、</a:t>
            </a:r>
            <a:r>
              <a:rPr lang="en-US" altLang="ja-JP" sz="1000">
                <a:latin typeface="ＭＳ Ｐゴシック" charset="-128"/>
              </a:rPr>
              <a:t>1</a:t>
            </a:r>
            <a:r>
              <a:rPr lang="ja-JP" altLang="en-US" sz="1000">
                <a:latin typeface="ＭＳ Ｐゴシック" charset="-128"/>
              </a:rPr>
              <a:t>都</a:t>
            </a:r>
            <a:r>
              <a:rPr lang="en-US" altLang="ja-JP" sz="1000">
                <a:latin typeface="ＭＳ Ｐゴシック" charset="-128"/>
              </a:rPr>
              <a:t>3</a:t>
            </a:r>
            <a:r>
              <a:rPr lang="ja-JP" altLang="en-US" sz="1000">
                <a:latin typeface="ＭＳ Ｐゴシック" charset="-128"/>
              </a:rPr>
              <a:t>県と合わせ関西エリアが対応エリアとして新たに加わりました。</a:t>
            </a:r>
          </a:p>
          <a:p>
            <a:pPr>
              <a:lnSpc>
                <a:spcPct val="120000"/>
              </a:lnSpc>
              <a:spcBef>
                <a:spcPct val="50000"/>
              </a:spcBef>
            </a:pPr>
            <a:r>
              <a:rPr lang="ja-JP" altLang="en-US" sz="1000">
                <a:latin typeface="ＭＳ Ｐゴシック" charset="-128"/>
              </a:rPr>
              <a:t>トレファク引越サイト： </a:t>
            </a:r>
            <a:r>
              <a:rPr lang="en-US" altLang="ja-JP" sz="1000">
                <a:latin typeface="ＭＳ Ｐゴシック" charset="-128"/>
                <a:hlinkClick r:id="rId7"/>
              </a:rPr>
              <a:t>https://www.tfhikkoshi.com/</a:t>
            </a:r>
            <a:endParaRPr lang="en-US" altLang="ja-JP" sz="1000">
              <a:latin typeface="ＭＳ Ｐゴシック" charset="-128"/>
            </a:endParaRPr>
          </a:p>
          <a:p>
            <a:pPr>
              <a:lnSpc>
                <a:spcPct val="120000"/>
              </a:lnSpc>
              <a:spcBef>
                <a:spcPct val="50000"/>
              </a:spcBef>
            </a:pPr>
            <a:r>
              <a:rPr lang="en-US" altLang="ja-JP" sz="1000" b="1">
                <a:latin typeface="ＭＳ Ｐゴシック" charset="-128"/>
              </a:rPr>
              <a:t>【</a:t>
            </a:r>
            <a:r>
              <a:rPr lang="ja-JP" altLang="en-US" sz="1000" b="1">
                <a:latin typeface="ＭＳ Ｐゴシック" charset="-128"/>
              </a:rPr>
              <a:t>サービスの背景</a:t>
            </a:r>
            <a:r>
              <a:rPr lang="en-US" altLang="ja-JP" sz="1000" b="1">
                <a:latin typeface="ＭＳ Ｐゴシック" charset="-128"/>
              </a:rPr>
              <a:t>】</a:t>
            </a:r>
            <a:r>
              <a:rPr lang="ja-JP" altLang="en-US" sz="1000" b="1">
                <a:latin typeface="ＭＳ Ｐゴシック" charset="-128"/>
              </a:rPr>
              <a:t>　</a:t>
            </a:r>
            <a:r>
              <a:rPr lang="en-US" altLang="ja-JP" sz="1000" b="1">
                <a:latin typeface="ＭＳ Ｐゴシック" charset="-128"/>
              </a:rPr>
              <a:t/>
            </a:r>
            <a:br>
              <a:rPr lang="en-US" altLang="ja-JP" sz="1000" b="1">
                <a:latin typeface="ＭＳ Ｐゴシック" charset="-128"/>
              </a:rPr>
            </a:br>
            <a:r>
              <a:rPr lang="ja-JP" altLang="en-US" sz="1000">
                <a:latin typeface="ＭＳ Ｐゴシック" charset="-128"/>
              </a:rPr>
              <a:t>　引越時の家電や家具などの不要品処分を面倒だと感じている方は非常に多く、特に不要品の回収コストや、冷蔵庫などの生活必需品の回収タイミングなどに悩んでいるという声も多く聞かれます。</a:t>
            </a:r>
          </a:p>
          <a:p>
            <a:pPr>
              <a:lnSpc>
                <a:spcPct val="120000"/>
              </a:lnSpc>
              <a:spcBef>
                <a:spcPct val="50000"/>
              </a:spcBef>
            </a:pPr>
            <a:r>
              <a:rPr lang="ja-JP" altLang="en-US" sz="1000">
                <a:latin typeface="ＭＳ Ｐゴシック" charset="-128"/>
              </a:rPr>
              <a:t>　そこで当社では、引越作業と不要品買取をワンストップで提供可能とする「トレファク引越」という引越サービスをご提供しております。買取品はお引越時に搬出するため、引越の直前までご利用いただくことが可能となります。買取をせずに、引越のみのご利用も可能です。</a:t>
            </a:r>
            <a:r>
              <a:rPr lang="en-US" altLang="ja-JP" sz="1000">
                <a:latin typeface="ＭＳ Ｐゴシック" charset="-128"/>
              </a:rPr>
              <a:t/>
            </a:r>
            <a:br>
              <a:rPr lang="en-US" altLang="ja-JP" sz="1000">
                <a:latin typeface="ＭＳ Ｐゴシック" charset="-128"/>
              </a:rPr>
            </a:br>
            <a:r>
              <a:rPr lang="en-US" altLang="ja-JP" sz="1000">
                <a:latin typeface="ＭＳ Ｐゴシック" charset="-128"/>
              </a:rPr>
              <a:t/>
            </a:r>
            <a:br>
              <a:rPr lang="en-US" altLang="ja-JP" sz="1000">
                <a:latin typeface="ＭＳ Ｐゴシック" charset="-128"/>
              </a:rPr>
            </a:br>
            <a:r>
              <a:rPr lang="en-US" altLang="ja-JP" sz="1000" b="1">
                <a:latin typeface="ＭＳ Ｐゴシック" charset="-128"/>
              </a:rPr>
              <a:t>【</a:t>
            </a:r>
            <a:r>
              <a:rPr lang="ja-JP" altLang="en-US" sz="1000" b="1">
                <a:latin typeface="ＭＳ Ｐゴシック" charset="-128"/>
              </a:rPr>
              <a:t>対応エリア</a:t>
            </a:r>
            <a:r>
              <a:rPr lang="en-US" altLang="ja-JP" sz="1000" b="1">
                <a:latin typeface="ＭＳ Ｐゴシック" charset="-128"/>
              </a:rPr>
              <a:t>】</a:t>
            </a:r>
            <a:r>
              <a:rPr lang="en-US" altLang="ja-JP" sz="1000">
                <a:latin typeface="ＭＳ Ｐゴシック" charset="-128"/>
              </a:rPr>
              <a:t/>
            </a:r>
            <a:br>
              <a:rPr lang="en-US" altLang="ja-JP" sz="1000">
                <a:latin typeface="ＭＳ Ｐゴシック" charset="-128"/>
              </a:rPr>
            </a:br>
            <a:r>
              <a:rPr lang="ja-JP" altLang="en-US" sz="1000">
                <a:latin typeface="ＭＳ Ｐゴシック" charset="-128"/>
              </a:rPr>
              <a:t>＜</a:t>
            </a:r>
            <a:r>
              <a:rPr lang="en-US" altLang="ja-JP" sz="1000">
                <a:latin typeface="ＭＳ Ｐゴシック" charset="-128"/>
              </a:rPr>
              <a:t>1</a:t>
            </a:r>
            <a:r>
              <a:rPr lang="ja-JP" altLang="en-US" sz="1000">
                <a:latin typeface="ＭＳ Ｐゴシック" charset="-128"/>
              </a:rPr>
              <a:t>都</a:t>
            </a:r>
            <a:r>
              <a:rPr lang="en-US" altLang="ja-JP" sz="1000">
                <a:latin typeface="ＭＳ Ｐゴシック" charset="-128"/>
              </a:rPr>
              <a:t>3</a:t>
            </a:r>
            <a:r>
              <a:rPr lang="ja-JP" altLang="en-US" sz="1000">
                <a:latin typeface="ＭＳ Ｐゴシック" charset="-128"/>
              </a:rPr>
              <a:t>県＞　東京、埼玉、千葉、神奈川（</a:t>
            </a:r>
            <a:r>
              <a:rPr lang="en-US" altLang="ja-JP" sz="1000">
                <a:latin typeface="ＭＳ Ｐゴシック" charset="-128"/>
              </a:rPr>
              <a:t>※</a:t>
            </a:r>
            <a:r>
              <a:rPr lang="ja-JP" altLang="en-US" sz="1000">
                <a:latin typeface="ＭＳ Ｐゴシック" charset="-128"/>
              </a:rPr>
              <a:t>一部地域を除く）</a:t>
            </a:r>
            <a:r>
              <a:rPr lang="en-US" altLang="ja-JP" sz="1000">
                <a:latin typeface="ＭＳ Ｐゴシック" charset="-128"/>
              </a:rPr>
              <a:t/>
            </a:r>
            <a:br>
              <a:rPr lang="en-US" altLang="ja-JP" sz="1000">
                <a:latin typeface="ＭＳ Ｐゴシック" charset="-128"/>
              </a:rPr>
            </a:br>
            <a:r>
              <a:rPr lang="ja-JP" altLang="en-US" sz="1000">
                <a:latin typeface="ＭＳ Ｐゴシック" charset="-128"/>
              </a:rPr>
              <a:t>＜関西エリア＞  大阪市内、堺市内、尼崎市内</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ext Box 23"/>
          <p:cNvSpPr txBox="1">
            <a:spLocks noChangeArrowheads="1"/>
          </p:cNvSpPr>
          <p:nvPr/>
        </p:nvSpPr>
        <p:spPr bwMode="auto">
          <a:xfrm>
            <a:off x="215900" y="2614613"/>
            <a:ext cx="1268413" cy="488950"/>
          </a:xfrm>
          <a:prstGeom prst="rect">
            <a:avLst/>
          </a:prstGeom>
          <a:noFill/>
          <a:ln w="25400">
            <a:noFill/>
            <a:miter lim="800000"/>
            <a:headEnd/>
            <a:tailEnd/>
          </a:ln>
        </p:spPr>
        <p:txBody>
          <a:bodyPr>
            <a:spAutoFit/>
          </a:bodyPr>
          <a:lstStyle/>
          <a:p>
            <a:r>
              <a:rPr lang="ja-JP" altLang="en-US" sz="1300" b="1">
                <a:solidFill>
                  <a:srgbClr val="012B8D"/>
                </a:solidFill>
                <a:ea typeface="HGPｺﾞｼｯｸM" pitchFamily="50" charset="-128"/>
              </a:rPr>
              <a:t>ご利用簡単！</a:t>
            </a:r>
          </a:p>
          <a:p>
            <a:r>
              <a:rPr lang="en-US" altLang="ja-JP" sz="1300" b="1">
                <a:solidFill>
                  <a:srgbClr val="012B8D"/>
                </a:solidFill>
                <a:ea typeface="HGPｺﾞｼｯｸM" pitchFamily="50" charset="-128"/>
              </a:rPr>
              <a:t>3</a:t>
            </a:r>
            <a:r>
              <a:rPr lang="ja-JP" altLang="en-US" sz="1300" b="1">
                <a:solidFill>
                  <a:srgbClr val="012B8D"/>
                </a:solidFill>
                <a:ea typeface="HGPｺﾞｼｯｸM" pitchFamily="50" charset="-128"/>
              </a:rPr>
              <a:t>ステップ♪</a:t>
            </a:r>
          </a:p>
        </p:txBody>
      </p:sp>
      <p:pic>
        <p:nvPicPr>
          <p:cNvPr id="1026" name="Picture 2" descr="C:\Users\u\AppData\Local\Temp\B2Temp\Attach\IMG_0920.JPG"/>
          <p:cNvPicPr>
            <a:picLocks noChangeAspect="1" noChangeArrowheads="1"/>
          </p:cNvPicPr>
          <p:nvPr/>
        </p:nvPicPr>
        <p:blipFill rotWithShape="1">
          <a:blip r:embed="rId2"/>
          <a:srcRect l="16618" t="15185" r="8330" b="7399"/>
          <a:stretch/>
        </p:blipFill>
        <p:spPr bwMode="auto">
          <a:xfrm>
            <a:off x="188913" y="6018213"/>
            <a:ext cx="1539875" cy="1057275"/>
          </a:xfrm>
          <a:prstGeom prst="rect">
            <a:avLst/>
          </a:prstGeom>
          <a:noFill/>
          <a:ln>
            <a:solidFill>
              <a:schemeClr val="tx1"/>
            </a:solidFill>
          </a:ln>
          <a:effectLst>
            <a:outerShdw dist="107950" dir="2700000" algn="tl" rotWithShape="0">
              <a:schemeClr val="bg1">
                <a:lumMod val="50000"/>
                <a:alpha val="50000"/>
              </a:schemeClr>
            </a:outerShdw>
          </a:effectLst>
          <a:extLst/>
        </p:spPr>
      </p:pic>
      <p:sp>
        <p:nvSpPr>
          <p:cNvPr id="16387" name="スライド番号プレースホルダー 10"/>
          <p:cNvSpPr txBox="1">
            <a:spLocks noGrp="1"/>
          </p:cNvSpPr>
          <p:nvPr/>
        </p:nvSpPr>
        <p:spPr bwMode="auto">
          <a:xfrm>
            <a:off x="5272088" y="8766175"/>
            <a:ext cx="1600200" cy="485775"/>
          </a:xfrm>
          <a:prstGeom prst="rect">
            <a:avLst/>
          </a:prstGeom>
          <a:noFill/>
          <a:ln w="9525">
            <a:noFill/>
            <a:miter lim="800000"/>
            <a:headEnd/>
            <a:tailEnd/>
          </a:ln>
        </p:spPr>
        <p:txBody>
          <a:bodyPr anchor="ctr"/>
          <a:lstStyle/>
          <a:p>
            <a:pPr algn="r"/>
            <a:fld id="{E27DF4AB-921E-4C73-A508-797675012CB9}" type="slidenum">
              <a:rPr lang="ja-JP" altLang="en-US" sz="1200">
                <a:solidFill>
                  <a:srgbClr val="898989"/>
                </a:solidFill>
                <a:latin typeface="Calibri" pitchFamily="34" charset="0"/>
              </a:rPr>
              <a:pPr algn="r"/>
              <a:t>2</a:t>
            </a:fld>
            <a:r>
              <a:rPr lang="en-US" altLang="ja-JP" sz="1200">
                <a:solidFill>
                  <a:srgbClr val="898989"/>
                </a:solidFill>
                <a:latin typeface="Calibri" pitchFamily="34" charset="0"/>
              </a:rPr>
              <a:t>/3</a:t>
            </a:r>
            <a:endParaRPr lang="ja-JP" altLang="en-US" sz="1200">
              <a:solidFill>
                <a:srgbClr val="898989"/>
              </a:solidFill>
              <a:latin typeface="Calibri" pitchFamily="34" charset="0"/>
            </a:endParaRPr>
          </a:p>
        </p:txBody>
      </p:sp>
      <p:sp>
        <p:nvSpPr>
          <p:cNvPr id="16388" name="テキスト ボックス 9"/>
          <p:cNvSpPr txBox="1">
            <a:spLocks noChangeArrowheads="1"/>
          </p:cNvSpPr>
          <p:nvPr/>
        </p:nvSpPr>
        <p:spPr bwMode="auto">
          <a:xfrm>
            <a:off x="188913" y="7154863"/>
            <a:ext cx="1584325" cy="1685925"/>
          </a:xfrm>
          <a:prstGeom prst="rect">
            <a:avLst/>
          </a:prstGeom>
          <a:noFill/>
          <a:ln w="9525">
            <a:noFill/>
            <a:miter lim="800000"/>
            <a:headEnd/>
            <a:tailEnd/>
          </a:ln>
        </p:spPr>
        <p:txBody>
          <a:bodyPr>
            <a:spAutoFit/>
          </a:bodyPr>
          <a:lstStyle/>
          <a:p>
            <a:pPr marL="3175">
              <a:lnSpc>
                <a:spcPct val="120000"/>
              </a:lnSpc>
            </a:pPr>
            <a:r>
              <a:rPr lang="ja-JP" altLang="en-US" sz="900" b="1">
                <a:latin typeface="Calibri" pitchFamily="34" charset="0"/>
              </a:rPr>
              <a:t>トレジャーファクトリー　</a:t>
            </a:r>
          </a:p>
          <a:p>
            <a:pPr marL="3175">
              <a:lnSpc>
                <a:spcPct val="120000"/>
              </a:lnSpc>
            </a:pPr>
            <a:r>
              <a:rPr lang="ja-JP" altLang="en-US" sz="900" b="1">
                <a:latin typeface="Calibri" pitchFamily="34" charset="0"/>
              </a:rPr>
              <a:t>（総合リユース業態）</a:t>
            </a:r>
            <a:endParaRPr lang="en-US" altLang="ja-JP" sz="900" b="1">
              <a:latin typeface="Calibri" pitchFamily="34" charset="0"/>
            </a:endParaRPr>
          </a:p>
          <a:p>
            <a:pPr marL="3175">
              <a:lnSpc>
                <a:spcPct val="120000"/>
              </a:lnSpc>
            </a:pPr>
            <a:r>
              <a:rPr lang="ja-JP" altLang="en-US" sz="800">
                <a:latin typeface="Calibri" pitchFamily="34" charset="0"/>
              </a:rPr>
              <a:t>トレジャーファクトリーは、首都圏を中心に計</a:t>
            </a:r>
            <a:r>
              <a:rPr lang="en-US" altLang="ja-JP" sz="800">
                <a:latin typeface="Calibri" pitchFamily="34" charset="0"/>
              </a:rPr>
              <a:t>53</a:t>
            </a:r>
            <a:r>
              <a:rPr lang="ja-JP" altLang="en-US" sz="800">
                <a:latin typeface="Calibri" pitchFamily="34" charset="0"/>
              </a:rPr>
              <a:t>店舗を展開する総合リユースショップです。店内では様々な一品ものを見やすく陳列し、お客様に常に宝探しのようなワクワク感を提供することを目指しています。</a:t>
            </a:r>
            <a:endParaRPr lang="en-US" altLang="ja-JP" sz="800">
              <a:latin typeface="Calibri" pitchFamily="34" charset="0"/>
            </a:endParaRPr>
          </a:p>
          <a:p>
            <a:pPr marL="3175"/>
            <a:r>
              <a:rPr lang="ja-JP" altLang="en-US" sz="800">
                <a:latin typeface="Calibri" pitchFamily="34" charset="0"/>
              </a:rPr>
              <a:t>店舗案内サイト：</a:t>
            </a:r>
            <a:r>
              <a:rPr lang="en-US" altLang="ja-JP" sz="800">
                <a:latin typeface="Calibri" pitchFamily="34" charset="0"/>
                <a:hlinkClick r:id="rId3"/>
              </a:rPr>
              <a:t>http://www.treasure-f.com/</a:t>
            </a:r>
            <a:endParaRPr lang="en-US" altLang="ja-JP" sz="800">
              <a:latin typeface="Calibri" pitchFamily="34" charset="0"/>
            </a:endParaRPr>
          </a:p>
        </p:txBody>
      </p:sp>
      <p:pic>
        <p:nvPicPr>
          <p:cNvPr id="14357" name="Picture 14" descr="ユーズレット_久喜店_イメー"/>
          <p:cNvPicPr>
            <a:picLocks noChangeAspect="1" noChangeArrowheads="1"/>
          </p:cNvPicPr>
          <p:nvPr/>
        </p:nvPicPr>
        <p:blipFill>
          <a:blip r:embed="rId4"/>
          <a:srcRect/>
          <a:stretch>
            <a:fillRect/>
          </a:stretch>
        </p:blipFill>
        <p:spPr bwMode="auto">
          <a:xfrm>
            <a:off x="3519488" y="6010275"/>
            <a:ext cx="1441450" cy="1082675"/>
          </a:xfrm>
          <a:prstGeom prst="rect">
            <a:avLst/>
          </a:prstGeom>
          <a:noFill/>
          <a:ln w="9525">
            <a:solidFill>
              <a:schemeClr val="tx1"/>
            </a:solidFill>
            <a:miter lim="800000"/>
            <a:headEnd/>
            <a:tailEnd/>
          </a:ln>
          <a:effectLst>
            <a:outerShdw dist="89803" dir="2700000" algn="ctr" rotWithShape="0">
              <a:srgbClr val="808080">
                <a:alpha val="50000"/>
              </a:srgbClr>
            </a:outerShdw>
          </a:effectLst>
        </p:spPr>
      </p:pic>
      <p:sp>
        <p:nvSpPr>
          <p:cNvPr id="16390" name="テキスト ボックス 9"/>
          <p:cNvSpPr txBox="1">
            <a:spLocks noChangeArrowheads="1"/>
          </p:cNvSpPr>
          <p:nvPr/>
        </p:nvSpPr>
        <p:spPr bwMode="auto">
          <a:xfrm>
            <a:off x="3500438" y="7154863"/>
            <a:ext cx="1527175" cy="1954212"/>
          </a:xfrm>
          <a:prstGeom prst="rect">
            <a:avLst/>
          </a:prstGeom>
          <a:noFill/>
          <a:ln w="9525">
            <a:noFill/>
            <a:miter lim="800000"/>
            <a:headEnd/>
            <a:tailEnd/>
          </a:ln>
        </p:spPr>
        <p:txBody>
          <a:bodyPr>
            <a:spAutoFit/>
          </a:bodyPr>
          <a:lstStyle/>
          <a:p>
            <a:pPr marL="3175">
              <a:lnSpc>
                <a:spcPct val="120000"/>
              </a:lnSpc>
            </a:pPr>
            <a:r>
              <a:rPr lang="ja-JP" altLang="en-US" sz="900" b="1">
                <a:latin typeface="Calibri" pitchFamily="34" charset="0"/>
              </a:rPr>
              <a:t>ユーズレット　</a:t>
            </a:r>
          </a:p>
          <a:p>
            <a:pPr marL="3175">
              <a:lnSpc>
                <a:spcPct val="120000"/>
              </a:lnSpc>
            </a:pPr>
            <a:r>
              <a:rPr lang="ja-JP" altLang="en-US" sz="900" b="1">
                <a:latin typeface="Calibri" pitchFamily="34" charset="0"/>
              </a:rPr>
              <a:t>（古着アウトレット業態）</a:t>
            </a:r>
            <a:endParaRPr lang="en-US" altLang="ja-JP" sz="900" b="1">
              <a:latin typeface="Calibri" pitchFamily="34" charset="0"/>
            </a:endParaRPr>
          </a:p>
          <a:p>
            <a:pPr marL="3175">
              <a:lnSpc>
                <a:spcPct val="120000"/>
              </a:lnSpc>
            </a:pPr>
            <a:r>
              <a:rPr lang="ja-JP" altLang="en-US" sz="800">
                <a:latin typeface="Calibri" pitchFamily="34" charset="0"/>
              </a:rPr>
              <a:t>ユーズレットは、埼玉県久喜市 久喜のショッピングセンター内に出店している古着のアウトレットショップです。「選ぶ・探す・楽しい」をコンセプトに、ファミリーカジュアル中心のお手頃価格な古着を多数ご用意しております。</a:t>
            </a:r>
          </a:p>
          <a:p>
            <a:pPr marL="3175"/>
            <a:r>
              <a:rPr lang="ja-JP" altLang="en-US" sz="800">
                <a:latin typeface="Calibri" pitchFamily="34" charset="0"/>
              </a:rPr>
              <a:t>店舗案内サイト：</a:t>
            </a:r>
            <a:r>
              <a:rPr lang="en-US" altLang="ja-JP" sz="800">
                <a:latin typeface="Calibri" pitchFamily="34" charset="0"/>
                <a:hlinkClick r:id="rId5"/>
              </a:rPr>
              <a:t>http://www.tf-style.com/sp/uselet/</a:t>
            </a:r>
            <a:endParaRPr lang="en-US" altLang="ja-JP" sz="800">
              <a:latin typeface="Calibri" pitchFamily="34" charset="0"/>
            </a:endParaRPr>
          </a:p>
          <a:p>
            <a:pPr marL="3175"/>
            <a:endParaRPr lang="en-US" altLang="ja-JP" sz="800">
              <a:latin typeface="Calibri" pitchFamily="34" charset="0"/>
            </a:endParaRPr>
          </a:p>
        </p:txBody>
      </p:sp>
      <p:pic>
        <p:nvPicPr>
          <p:cNvPr id="15380" name="Picture 20" descr="2011"/>
          <p:cNvPicPr>
            <a:picLocks noChangeAspect="1" noChangeArrowheads="1"/>
          </p:cNvPicPr>
          <p:nvPr/>
        </p:nvPicPr>
        <p:blipFill>
          <a:blip r:embed="rId6"/>
          <a:srcRect/>
          <a:stretch>
            <a:fillRect/>
          </a:stretch>
        </p:blipFill>
        <p:spPr bwMode="auto">
          <a:xfrm>
            <a:off x="1916113" y="6022975"/>
            <a:ext cx="1439862" cy="1038225"/>
          </a:xfrm>
          <a:prstGeom prst="rect">
            <a:avLst/>
          </a:prstGeom>
          <a:noFill/>
          <a:ln w="9525">
            <a:solidFill>
              <a:schemeClr val="tx1"/>
            </a:solidFill>
            <a:miter lim="800000"/>
            <a:headEnd/>
            <a:tailEnd/>
          </a:ln>
          <a:effectLst>
            <a:outerShdw dist="107763" dir="2700000" algn="ctr" rotWithShape="0">
              <a:srgbClr val="808080">
                <a:alpha val="50000"/>
              </a:srgbClr>
            </a:outerShdw>
          </a:effectLst>
        </p:spPr>
      </p:pic>
      <p:sp>
        <p:nvSpPr>
          <p:cNvPr id="16392" name="テキスト ボックス 9"/>
          <p:cNvSpPr txBox="1">
            <a:spLocks noChangeArrowheads="1"/>
          </p:cNvSpPr>
          <p:nvPr/>
        </p:nvSpPr>
        <p:spPr bwMode="auto">
          <a:xfrm>
            <a:off x="1844675" y="7154863"/>
            <a:ext cx="1671638" cy="1879600"/>
          </a:xfrm>
          <a:prstGeom prst="rect">
            <a:avLst/>
          </a:prstGeom>
          <a:noFill/>
          <a:ln w="9525">
            <a:noFill/>
            <a:miter lim="800000"/>
            <a:headEnd/>
            <a:tailEnd/>
          </a:ln>
        </p:spPr>
        <p:txBody>
          <a:bodyPr>
            <a:spAutoFit/>
          </a:bodyPr>
          <a:lstStyle/>
          <a:p>
            <a:pPr marL="3175">
              <a:lnSpc>
                <a:spcPct val="120000"/>
              </a:lnSpc>
            </a:pPr>
            <a:r>
              <a:rPr lang="ja-JP" altLang="en-US" sz="900" b="1">
                <a:latin typeface="Calibri" pitchFamily="34" charset="0"/>
              </a:rPr>
              <a:t>トレファクスタイル　</a:t>
            </a:r>
          </a:p>
          <a:p>
            <a:pPr marL="3175">
              <a:lnSpc>
                <a:spcPct val="120000"/>
              </a:lnSpc>
            </a:pPr>
            <a:r>
              <a:rPr lang="ja-JP" altLang="en-US" sz="900" b="1">
                <a:latin typeface="Calibri" pitchFamily="34" charset="0"/>
              </a:rPr>
              <a:t>（服飾専門リユース業態）</a:t>
            </a:r>
            <a:endParaRPr lang="en-US" altLang="ja-JP" sz="900" b="1">
              <a:latin typeface="Calibri" pitchFamily="34" charset="0"/>
            </a:endParaRPr>
          </a:p>
          <a:p>
            <a:pPr marL="3175">
              <a:lnSpc>
                <a:spcPct val="120000"/>
              </a:lnSpc>
            </a:pPr>
            <a:r>
              <a:rPr lang="ja-JP" altLang="en-US" sz="800">
                <a:latin typeface="Calibri" pitchFamily="34" charset="0"/>
              </a:rPr>
              <a:t>トレファクスタイルは、首都圏に</a:t>
            </a:r>
            <a:r>
              <a:rPr lang="en-US" altLang="ja-JP" sz="800">
                <a:latin typeface="Calibri" pitchFamily="34" charset="0"/>
              </a:rPr>
              <a:t>22</a:t>
            </a:r>
            <a:r>
              <a:rPr lang="ja-JP" altLang="en-US" sz="800">
                <a:latin typeface="Calibri" pitchFamily="34" charset="0"/>
              </a:rPr>
              <a:t>店舗を展開する服飾専門のユーズドセレクトショップです。デザインや流行、商品状態などを重視していますので、ブランド品以外の商品も積極的に買取を行っています。</a:t>
            </a:r>
          </a:p>
          <a:p>
            <a:pPr marL="3175">
              <a:lnSpc>
                <a:spcPct val="120000"/>
              </a:lnSpc>
            </a:pPr>
            <a:r>
              <a:rPr lang="ja-JP" altLang="en-US" sz="800">
                <a:latin typeface="Calibri" pitchFamily="34" charset="0"/>
              </a:rPr>
              <a:t>店舗案内サイト：</a:t>
            </a:r>
          </a:p>
          <a:p>
            <a:pPr marL="3175">
              <a:lnSpc>
                <a:spcPct val="120000"/>
              </a:lnSpc>
            </a:pPr>
            <a:r>
              <a:rPr lang="en-US" altLang="ja-JP" sz="800">
                <a:latin typeface="Calibri" pitchFamily="34" charset="0"/>
                <a:hlinkClick r:id="rId7"/>
              </a:rPr>
              <a:t>http://www.tf-style.com/</a:t>
            </a:r>
            <a:endParaRPr lang="en-US" altLang="ja-JP" sz="800">
              <a:latin typeface="Calibri" pitchFamily="34" charset="0"/>
            </a:endParaRPr>
          </a:p>
          <a:p>
            <a:pPr marL="3175">
              <a:lnSpc>
                <a:spcPct val="120000"/>
              </a:lnSpc>
            </a:pPr>
            <a:r>
              <a:rPr lang="ja-JP" altLang="en-US" sz="800">
                <a:latin typeface="Calibri" pitchFamily="34" charset="0"/>
              </a:rPr>
              <a:t>オンラインサイト：</a:t>
            </a:r>
            <a:r>
              <a:rPr lang="en-US" altLang="ja-JP" sz="800">
                <a:latin typeface="Calibri" pitchFamily="34" charset="0"/>
                <a:hlinkClick r:id="rId8"/>
              </a:rPr>
              <a:t>http://www.trefac.jp/</a:t>
            </a:r>
            <a:endParaRPr lang="ja-JP" altLang="en-US" sz="800">
              <a:latin typeface="Calibri" pitchFamily="34" charset="0"/>
            </a:endParaRPr>
          </a:p>
        </p:txBody>
      </p:sp>
      <p:pic>
        <p:nvPicPr>
          <p:cNvPr id="14" name="Picture 5"/>
          <p:cNvPicPr>
            <a:picLocks noChangeAspect="1" noChangeArrowheads="1"/>
          </p:cNvPicPr>
          <p:nvPr/>
        </p:nvPicPr>
        <p:blipFill>
          <a:blip r:embed="rId9"/>
          <a:srcRect/>
          <a:stretch>
            <a:fillRect/>
          </a:stretch>
        </p:blipFill>
        <p:spPr bwMode="auto">
          <a:xfrm>
            <a:off x="5095875" y="6003925"/>
            <a:ext cx="1511300" cy="1089025"/>
          </a:xfrm>
          <a:prstGeom prst="rect">
            <a:avLst/>
          </a:prstGeom>
          <a:noFill/>
          <a:ln w="9525">
            <a:solidFill>
              <a:schemeClr val="tx1"/>
            </a:solidFill>
            <a:miter lim="800000"/>
            <a:headEnd/>
            <a:tailEnd/>
          </a:ln>
          <a:effectLst>
            <a:outerShdw dist="90170" dir="2700000" algn="tl" rotWithShape="0">
              <a:srgbClr val="808080">
                <a:alpha val="50000"/>
              </a:srgbClr>
            </a:outerShdw>
          </a:effectLst>
          <a:extLst/>
        </p:spPr>
      </p:pic>
      <p:sp>
        <p:nvSpPr>
          <p:cNvPr id="16394" name="テキスト ボックス 9"/>
          <p:cNvSpPr txBox="1">
            <a:spLocks noChangeArrowheads="1"/>
          </p:cNvSpPr>
          <p:nvPr/>
        </p:nvSpPr>
        <p:spPr bwMode="auto">
          <a:xfrm>
            <a:off x="5013325" y="7154863"/>
            <a:ext cx="1800225" cy="1649412"/>
          </a:xfrm>
          <a:prstGeom prst="rect">
            <a:avLst/>
          </a:prstGeom>
          <a:noFill/>
          <a:ln w="9525">
            <a:noFill/>
            <a:miter lim="800000"/>
            <a:headEnd/>
            <a:tailEnd/>
          </a:ln>
        </p:spPr>
        <p:txBody>
          <a:bodyPr>
            <a:spAutoFit/>
          </a:bodyPr>
          <a:lstStyle/>
          <a:p>
            <a:pPr marL="3175">
              <a:lnSpc>
                <a:spcPct val="120000"/>
              </a:lnSpc>
            </a:pPr>
            <a:r>
              <a:rPr lang="ja-JP" altLang="en-US" sz="900" b="1">
                <a:latin typeface="Calibri" pitchFamily="34" charset="0"/>
              </a:rPr>
              <a:t>トレファクスポーツ　</a:t>
            </a:r>
          </a:p>
          <a:p>
            <a:pPr marL="3175">
              <a:lnSpc>
                <a:spcPct val="120000"/>
              </a:lnSpc>
            </a:pPr>
            <a:r>
              <a:rPr lang="ja-JP" altLang="en-US" sz="800" b="1">
                <a:latin typeface="Calibri" pitchFamily="34" charset="0"/>
              </a:rPr>
              <a:t>（スポーツ・アウトドア用品専門業態）</a:t>
            </a:r>
            <a:endParaRPr lang="en-US" altLang="ja-JP" sz="800" b="1">
              <a:latin typeface="Calibri" pitchFamily="34" charset="0"/>
            </a:endParaRPr>
          </a:p>
          <a:p>
            <a:pPr marL="3175">
              <a:lnSpc>
                <a:spcPct val="110000"/>
              </a:lnSpc>
            </a:pPr>
            <a:r>
              <a:rPr lang="ja-JP" altLang="en-US" sz="800">
                <a:latin typeface="Calibri" pitchFamily="34" charset="0"/>
              </a:rPr>
              <a:t>トレファクスポーツは、</a:t>
            </a:r>
            <a:r>
              <a:rPr lang="zh-CN" altLang="en-US" sz="800">
                <a:latin typeface="Calibri" pitchFamily="34" charset="0"/>
              </a:rPr>
              <a:t>横浜市青葉区</a:t>
            </a:r>
            <a:r>
              <a:rPr lang="ja-JP" altLang="en-US" sz="800">
                <a:latin typeface="Calibri" pitchFamily="34" charset="0"/>
              </a:rPr>
              <a:t>に出店したスポーツ・アウトドア専門のリユースショップです。</a:t>
            </a:r>
            <a:r>
              <a:rPr lang="ja-JP" altLang="en-US" sz="800">
                <a:latin typeface="ＭＳ Ｐゴシック" charset="-128"/>
              </a:rPr>
              <a:t>一般ユーザーから買取させていただいたアイテムの “意外性”も重要視し、遊びを追求したショップです。</a:t>
            </a:r>
            <a:endParaRPr lang="en-US" altLang="ja-JP" sz="800">
              <a:latin typeface="Calibri" pitchFamily="34" charset="0"/>
            </a:endParaRPr>
          </a:p>
          <a:p>
            <a:pPr marL="3175">
              <a:lnSpc>
                <a:spcPct val="120000"/>
              </a:lnSpc>
            </a:pPr>
            <a:r>
              <a:rPr lang="ja-JP" altLang="en-US" sz="800">
                <a:latin typeface="Calibri" pitchFamily="34" charset="0"/>
              </a:rPr>
              <a:t>店舗案内サイト：</a:t>
            </a:r>
            <a:r>
              <a:rPr lang="en-US" altLang="ja-JP" sz="800">
                <a:latin typeface="Calibri" pitchFamily="34" charset="0"/>
                <a:hlinkClick r:id="rId10"/>
              </a:rPr>
              <a:t>http://www.treasure-f.com/shop/410/top.html</a:t>
            </a:r>
            <a:endParaRPr lang="en-US" altLang="ja-JP" sz="800">
              <a:latin typeface="Calibri" pitchFamily="34" charset="0"/>
            </a:endParaRPr>
          </a:p>
        </p:txBody>
      </p:sp>
      <p:sp>
        <p:nvSpPr>
          <p:cNvPr id="16395" name="Line 15"/>
          <p:cNvSpPr>
            <a:spLocks noChangeShapeType="1"/>
          </p:cNvSpPr>
          <p:nvPr/>
        </p:nvSpPr>
        <p:spPr bwMode="auto">
          <a:xfrm>
            <a:off x="188913" y="5553075"/>
            <a:ext cx="6480175" cy="0"/>
          </a:xfrm>
          <a:prstGeom prst="line">
            <a:avLst/>
          </a:prstGeom>
          <a:noFill/>
          <a:ln w="101600">
            <a:solidFill>
              <a:srgbClr val="012B8D"/>
            </a:solidFill>
            <a:round/>
            <a:headEnd/>
            <a:tailEnd/>
          </a:ln>
        </p:spPr>
        <p:txBody>
          <a:bodyPr/>
          <a:lstStyle/>
          <a:p>
            <a:endParaRPr lang="ja-JP" altLang="en-US"/>
          </a:p>
        </p:txBody>
      </p:sp>
      <p:sp>
        <p:nvSpPr>
          <p:cNvPr id="16396" name="Line 16"/>
          <p:cNvSpPr>
            <a:spLocks noChangeShapeType="1"/>
          </p:cNvSpPr>
          <p:nvPr/>
        </p:nvSpPr>
        <p:spPr bwMode="auto">
          <a:xfrm>
            <a:off x="188913" y="5624513"/>
            <a:ext cx="6480175" cy="0"/>
          </a:xfrm>
          <a:prstGeom prst="line">
            <a:avLst/>
          </a:prstGeom>
          <a:noFill/>
          <a:ln w="50800">
            <a:solidFill>
              <a:srgbClr val="FFF200"/>
            </a:solidFill>
            <a:round/>
            <a:headEnd/>
            <a:tailEnd/>
          </a:ln>
        </p:spPr>
        <p:txBody>
          <a:bodyPr/>
          <a:lstStyle/>
          <a:p>
            <a:endParaRPr lang="ja-JP" altLang="en-US"/>
          </a:p>
        </p:txBody>
      </p:sp>
      <p:pic>
        <p:nvPicPr>
          <p:cNvPr id="16397" name="Picture 19"/>
          <p:cNvPicPr>
            <a:picLocks noChangeAspect="1" noChangeArrowheads="1"/>
          </p:cNvPicPr>
          <p:nvPr/>
        </p:nvPicPr>
        <p:blipFill>
          <a:blip r:embed="rId11"/>
          <a:srcRect/>
          <a:stretch>
            <a:fillRect/>
          </a:stretch>
        </p:blipFill>
        <p:spPr bwMode="auto">
          <a:xfrm>
            <a:off x="1341438" y="2124075"/>
            <a:ext cx="5516562" cy="1930400"/>
          </a:xfrm>
          <a:prstGeom prst="rect">
            <a:avLst/>
          </a:prstGeom>
          <a:noFill/>
          <a:ln w="9525">
            <a:noFill/>
            <a:miter lim="800000"/>
            <a:headEnd/>
            <a:tailEnd/>
          </a:ln>
        </p:spPr>
      </p:pic>
      <p:pic>
        <p:nvPicPr>
          <p:cNvPr id="16398" name="Picture 20" descr="fukidashi14"/>
          <p:cNvPicPr>
            <a:picLocks noChangeAspect="1" noChangeArrowheads="1"/>
          </p:cNvPicPr>
          <p:nvPr/>
        </p:nvPicPr>
        <p:blipFill>
          <a:blip r:embed="rId12"/>
          <a:srcRect/>
          <a:stretch>
            <a:fillRect/>
          </a:stretch>
        </p:blipFill>
        <p:spPr bwMode="auto">
          <a:xfrm>
            <a:off x="115888" y="2195513"/>
            <a:ext cx="649287" cy="419100"/>
          </a:xfrm>
          <a:prstGeom prst="rect">
            <a:avLst/>
          </a:prstGeom>
          <a:noFill/>
          <a:ln w="9525">
            <a:noFill/>
            <a:miter lim="800000"/>
            <a:headEnd/>
            <a:tailEnd/>
          </a:ln>
        </p:spPr>
      </p:pic>
      <p:sp>
        <p:nvSpPr>
          <p:cNvPr id="16399" name="Text Box 21"/>
          <p:cNvSpPr txBox="1">
            <a:spLocks noChangeArrowheads="1"/>
          </p:cNvSpPr>
          <p:nvPr/>
        </p:nvSpPr>
        <p:spPr bwMode="auto">
          <a:xfrm>
            <a:off x="144463" y="2255838"/>
            <a:ext cx="720725" cy="228600"/>
          </a:xfrm>
          <a:prstGeom prst="rect">
            <a:avLst/>
          </a:prstGeom>
          <a:noFill/>
          <a:ln w="9525">
            <a:noFill/>
            <a:miter lim="800000"/>
            <a:headEnd/>
            <a:tailEnd/>
          </a:ln>
        </p:spPr>
        <p:txBody>
          <a:bodyPr>
            <a:spAutoFit/>
          </a:bodyPr>
          <a:lstStyle/>
          <a:p>
            <a:pPr>
              <a:spcBef>
                <a:spcPct val="50000"/>
              </a:spcBef>
            </a:pPr>
            <a:r>
              <a:rPr lang="ja-JP" altLang="en-US" sz="900" b="1">
                <a:solidFill>
                  <a:schemeClr val="bg1"/>
                </a:solidFill>
                <a:ea typeface="HGPｺﾞｼｯｸM" pitchFamily="50" charset="-128"/>
              </a:rPr>
              <a:t>ポイント！</a:t>
            </a:r>
            <a:endParaRPr lang="en-US" altLang="ja-JP" sz="900" b="1">
              <a:solidFill>
                <a:schemeClr val="bg1"/>
              </a:solidFill>
              <a:ea typeface="HGPｺﾞｼｯｸM" pitchFamily="50" charset="-128"/>
            </a:endParaRPr>
          </a:p>
        </p:txBody>
      </p:sp>
      <p:sp>
        <p:nvSpPr>
          <p:cNvPr id="16400" name="テキスト ボックス 11"/>
          <p:cNvSpPr txBox="1">
            <a:spLocks noChangeArrowheads="1"/>
          </p:cNvSpPr>
          <p:nvPr/>
        </p:nvSpPr>
        <p:spPr bwMode="auto">
          <a:xfrm>
            <a:off x="115888" y="5695950"/>
            <a:ext cx="1889125" cy="244475"/>
          </a:xfrm>
          <a:prstGeom prst="rect">
            <a:avLst/>
          </a:prstGeom>
          <a:noFill/>
          <a:ln w="9525">
            <a:noFill/>
            <a:miter lim="800000"/>
            <a:headEnd/>
            <a:tailEnd/>
          </a:ln>
        </p:spPr>
        <p:txBody>
          <a:bodyPr wrap="none">
            <a:spAutoFit/>
          </a:bodyPr>
          <a:lstStyle/>
          <a:p>
            <a:r>
              <a:rPr lang="ja-JP" altLang="ja-JP" sz="1000" b="1"/>
              <a:t>【トレジャー・ファクトリーの店舗】</a:t>
            </a:r>
            <a:endParaRPr lang="en-US" altLang="ja-JP" sz="1000" b="1"/>
          </a:p>
        </p:txBody>
      </p:sp>
      <p:sp>
        <p:nvSpPr>
          <p:cNvPr id="16401" name="テキスト ボックス 11"/>
          <p:cNvSpPr txBox="1">
            <a:spLocks noChangeArrowheads="1"/>
          </p:cNvSpPr>
          <p:nvPr/>
        </p:nvSpPr>
        <p:spPr bwMode="auto">
          <a:xfrm>
            <a:off x="215900" y="3117850"/>
            <a:ext cx="1152525" cy="822325"/>
          </a:xfrm>
          <a:prstGeom prst="rect">
            <a:avLst/>
          </a:prstGeom>
          <a:noFill/>
          <a:ln w="9525">
            <a:noFill/>
            <a:miter lim="800000"/>
            <a:headEnd/>
            <a:tailEnd/>
          </a:ln>
        </p:spPr>
        <p:txBody>
          <a:bodyPr>
            <a:spAutoFit/>
          </a:bodyPr>
          <a:lstStyle/>
          <a:p>
            <a:pPr>
              <a:lnSpc>
                <a:spcPct val="120000"/>
              </a:lnSpc>
            </a:pPr>
            <a:r>
              <a:rPr lang="ja-JP" altLang="ja-JP" sz="1000"/>
              <a:t>初めてでも安心。</a:t>
            </a:r>
            <a:endParaRPr lang="ja-JP" altLang="en-US" sz="1000"/>
          </a:p>
          <a:p>
            <a:pPr>
              <a:lnSpc>
                <a:spcPct val="120000"/>
              </a:lnSpc>
            </a:pPr>
            <a:r>
              <a:rPr lang="ja-JP" altLang="ja-JP" sz="1000"/>
              <a:t>専門スタッフが</a:t>
            </a:r>
            <a:endParaRPr lang="ja-JP" altLang="en-US" sz="1000"/>
          </a:p>
          <a:p>
            <a:pPr>
              <a:lnSpc>
                <a:spcPct val="120000"/>
              </a:lnSpc>
            </a:pPr>
            <a:r>
              <a:rPr lang="ja-JP" altLang="en-US" sz="1000"/>
              <a:t>丁寧に対応いたします！</a:t>
            </a:r>
          </a:p>
        </p:txBody>
      </p:sp>
      <p:sp>
        <p:nvSpPr>
          <p:cNvPr id="16402" name="Text Box 23"/>
          <p:cNvSpPr txBox="1">
            <a:spLocks noChangeArrowheads="1"/>
          </p:cNvSpPr>
          <p:nvPr/>
        </p:nvSpPr>
        <p:spPr bwMode="auto">
          <a:xfrm>
            <a:off x="836613" y="4154488"/>
            <a:ext cx="4608512" cy="304800"/>
          </a:xfrm>
          <a:prstGeom prst="rect">
            <a:avLst/>
          </a:prstGeom>
          <a:noFill/>
          <a:ln w="25400">
            <a:noFill/>
            <a:miter lim="800000"/>
            <a:headEnd/>
            <a:tailEnd/>
          </a:ln>
        </p:spPr>
        <p:txBody>
          <a:bodyPr>
            <a:spAutoFit/>
          </a:bodyPr>
          <a:lstStyle/>
          <a:p>
            <a:r>
              <a:rPr lang="ja-JP" altLang="en-US" sz="1400" b="1">
                <a:solidFill>
                  <a:srgbClr val="012B8D"/>
                </a:solidFill>
                <a:ea typeface="HGPｺﾞｼｯｸM" pitchFamily="50" charset="-128"/>
              </a:rPr>
              <a:t>トレファク認定の引越会社により安心のお引越と買取！</a:t>
            </a:r>
          </a:p>
        </p:txBody>
      </p:sp>
      <p:pic>
        <p:nvPicPr>
          <p:cNvPr id="16403" name="Picture 20" descr="fukidashi14"/>
          <p:cNvPicPr>
            <a:picLocks noChangeAspect="1" noChangeArrowheads="1"/>
          </p:cNvPicPr>
          <p:nvPr/>
        </p:nvPicPr>
        <p:blipFill>
          <a:blip r:embed="rId12"/>
          <a:srcRect/>
          <a:stretch>
            <a:fillRect/>
          </a:stretch>
        </p:blipFill>
        <p:spPr bwMode="auto">
          <a:xfrm>
            <a:off x="115888" y="4081463"/>
            <a:ext cx="649287" cy="419100"/>
          </a:xfrm>
          <a:prstGeom prst="rect">
            <a:avLst/>
          </a:prstGeom>
          <a:noFill/>
          <a:ln w="9525">
            <a:noFill/>
            <a:miter lim="800000"/>
            <a:headEnd/>
            <a:tailEnd/>
          </a:ln>
        </p:spPr>
      </p:pic>
      <p:sp>
        <p:nvSpPr>
          <p:cNvPr id="16404" name="Text Box 21"/>
          <p:cNvSpPr txBox="1">
            <a:spLocks noChangeArrowheads="1"/>
          </p:cNvSpPr>
          <p:nvPr/>
        </p:nvSpPr>
        <p:spPr bwMode="auto">
          <a:xfrm>
            <a:off x="144463" y="4141788"/>
            <a:ext cx="720725" cy="228600"/>
          </a:xfrm>
          <a:prstGeom prst="rect">
            <a:avLst/>
          </a:prstGeom>
          <a:noFill/>
          <a:ln w="9525">
            <a:noFill/>
            <a:miter lim="800000"/>
            <a:headEnd/>
            <a:tailEnd/>
          </a:ln>
        </p:spPr>
        <p:txBody>
          <a:bodyPr>
            <a:spAutoFit/>
          </a:bodyPr>
          <a:lstStyle/>
          <a:p>
            <a:pPr>
              <a:spcBef>
                <a:spcPct val="50000"/>
              </a:spcBef>
            </a:pPr>
            <a:r>
              <a:rPr lang="ja-JP" altLang="en-US" sz="900" b="1">
                <a:solidFill>
                  <a:schemeClr val="bg1"/>
                </a:solidFill>
                <a:ea typeface="HGPｺﾞｼｯｸM" pitchFamily="50" charset="-128"/>
              </a:rPr>
              <a:t>ポイント！</a:t>
            </a:r>
            <a:endParaRPr lang="en-US" altLang="ja-JP" sz="900" b="1">
              <a:solidFill>
                <a:schemeClr val="bg1"/>
              </a:solidFill>
              <a:ea typeface="HGPｺﾞｼｯｸM" pitchFamily="50" charset="-128"/>
            </a:endParaRPr>
          </a:p>
        </p:txBody>
      </p:sp>
      <p:sp>
        <p:nvSpPr>
          <p:cNvPr id="16405" name="テキスト ボックス 11"/>
          <p:cNvSpPr txBox="1">
            <a:spLocks noChangeArrowheads="1"/>
          </p:cNvSpPr>
          <p:nvPr/>
        </p:nvSpPr>
        <p:spPr bwMode="auto">
          <a:xfrm>
            <a:off x="260350" y="4510088"/>
            <a:ext cx="6381750" cy="854075"/>
          </a:xfrm>
          <a:prstGeom prst="rect">
            <a:avLst/>
          </a:prstGeom>
          <a:noFill/>
          <a:ln w="9525">
            <a:noFill/>
            <a:miter lim="800000"/>
            <a:headEnd/>
            <a:tailEnd/>
          </a:ln>
        </p:spPr>
        <p:txBody>
          <a:bodyPr>
            <a:spAutoFit/>
          </a:bodyPr>
          <a:lstStyle/>
          <a:p>
            <a:r>
              <a:rPr lang="ja-JP" altLang="ja-JP" sz="1000"/>
              <a:t>当社では、当社独自の査定研修やマナー講座などの研修を提携先の引越会社に提供し、それらの研修を修了した</a:t>
            </a:r>
            <a:endParaRPr lang="ja-JP" altLang="en-US" sz="1000"/>
          </a:p>
          <a:p>
            <a:r>
              <a:rPr lang="ja-JP" altLang="ja-JP" sz="1000"/>
              <a:t>引越会社を「トレファク認定引越会社」として認定しています。</a:t>
            </a:r>
          </a:p>
          <a:p>
            <a:r>
              <a:rPr lang="ja-JP" altLang="ja-JP" sz="1000"/>
              <a:t>トレファク引越しでは、これらの「トレファク認定引越会社」がお引越と買取のサービスを提供しております。さらに、</a:t>
            </a:r>
            <a:endParaRPr lang="ja-JP" altLang="en-US" sz="1000"/>
          </a:p>
          <a:p>
            <a:r>
              <a:rPr lang="ja-JP" altLang="ja-JP" sz="1000"/>
              <a:t>当社独自のオンライン査定などを用いて、現場対応の引越会社を後方支援できる体制を整えておりますので、</a:t>
            </a:r>
            <a:endParaRPr lang="ja-JP" altLang="en-US" sz="1000"/>
          </a:p>
          <a:p>
            <a:r>
              <a:rPr lang="ja-JP" altLang="ja-JP" sz="1000"/>
              <a:t>お客様に安心してご利用いただけます。</a:t>
            </a:r>
          </a:p>
        </p:txBody>
      </p:sp>
      <p:sp>
        <p:nvSpPr>
          <p:cNvPr id="16406" name="テキスト ボックス 11"/>
          <p:cNvSpPr txBox="1">
            <a:spLocks noChangeArrowheads="1"/>
          </p:cNvSpPr>
          <p:nvPr/>
        </p:nvSpPr>
        <p:spPr bwMode="auto">
          <a:xfrm>
            <a:off x="142875" y="1046163"/>
            <a:ext cx="1800225" cy="1004887"/>
          </a:xfrm>
          <a:prstGeom prst="rect">
            <a:avLst/>
          </a:prstGeom>
          <a:noFill/>
          <a:ln w="9525">
            <a:noFill/>
            <a:miter lim="800000"/>
            <a:headEnd/>
            <a:tailEnd/>
          </a:ln>
        </p:spPr>
        <p:txBody>
          <a:bodyPr>
            <a:spAutoFit/>
          </a:bodyPr>
          <a:lstStyle/>
          <a:p>
            <a:pPr>
              <a:lnSpc>
                <a:spcPct val="120000"/>
              </a:lnSpc>
            </a:pPr>
            <a:r>
              <a:rPr lang="ja-JP" altLang="ja-JP" sz="1000"/>
              <a:t>買取品もお引越時に搬出するため、冷蔵庫や洗濯機などの生活必需品を売る場合でも、ご不便感じることなく直前までお使いいただけます。</a:t>
            </a:r>
            <a:endParaRPr lang="en-US" altLang="ja-JP" sz="1000"/>
          </a:p>
        </p:txBody>
      </p:sp>
      <p:pic>
        <p:nvPicPr>
          <p:cNvPr id="16407" name="Picture 16"/>
          <p:cNvPicPr>
            <a:picLocks noChangeAspect="1" noChangeArrowheads="1"/>
          </p:cNvPicPr>
          <p:nvPr/>
        </p:nvPicPr>
        <p:blipFill>
          <a:blip r:embed="rId13"/>
          <a:srcRect/>
          <a:stretch>
            <a:fillRect/>
          </a:stretch>
        </p:blipFill>
        <p:spPr bwMode="auto">
          <a:xfrm>
            <a:off x="2060575" y="77788"/>
            <a:ext cx="4537075" cy="971550"/>
          </a:xfrm>
          <a:prstGeom prst="rect">
            <a:avLst/>
          </a:prstGeom>
          <a:noFill/>
          <a:ln w="9525">
            <a:noFill/>
            <a:miter lim="800000"/>
            <a:headEnd/>
            <a:tailEnd/>
          </a:ln>
        </p:spPr>
      </p:pic>
      <p:pic>
        <p:nvPicPr>
          <p:cNvPr id="16408" name="Picture 17"/>
          <p:cNvPicPr>
            <a:picLocks noChangeAspect="1" noChangeArrowheads="1"/>
          </p:cNvPicPr>
          <p:nvPr/>
        </p:nvPicPr>
        <p:blipFill>
          <a:blip r:embed="rId14"/>
          <a:srcRect/>
          <a:stretch>
            <a:fillRect/>
          </a:stretch>
        </p:blipFill>
        <p:spPr bwMode="auto">
          <a:xfrm>
            <a:off x="2060575" y="1014413"/>
            <a:ext cx="4535488" cy="984250"/>
          </a:xfrm>
          <a:prstGeom prst="rect">
            <a:avLst/>
          </a:prstGeom>
          <a:noFill/>
          <a:ln w="9525">
            <a:noFill/>
            <a:miter lim="800000"/>
            <a:headEnd/>
            <a:tailEnd/>
          </a:ln>
        </p:spPr>
      </p:pic>
      <p:sp>
        <p:nvSpPr>
          <p:cNvPr id="16409" name="Text Box 28"/>
          <p:cNvSpPr txBox="1">
            <a:spLocks noChangeArrowheads="1"/>
          </p:cNvSpPr>
          <p:nvPr/>
        </p:nvSpPr>
        <p:spPr bwMode="auto">
          <a:xfrm>
            <a:off x="161925" y="446088"/>
            <a:ext cx="1971675" cy="568325"/>
          </a:xfrm>
          <a:prstGeom prst="rect">
            <a:avLst/>
          </a:prstGeom>
          <a:noFill/>
          <a:ln w="25400">
            <a:noFill/>
            <a:miter lim="800000"/>
            <a:headEnd/>
            <a:tailEnd/>
          </a:ln>
        </p:spPr>
        <p:txBody>
          <a:bodyPr>
            <a:spAutoFit/>
          </a:bodyPr>
          <a:lstStyle/>
          <a:p>
            <a:pPr>
              <a:lnSpc>
                <a:spcPct val="120000"/>
              </a:lnSpc>
            </a:pPr>
            <a:r>
              <a:rPr lang="ja-JP" altLang="en-US" sz="1300" b="1">
                <a:solidFill>
                  <a:srgbClr val="012B8D"/>
                </a:solidFill>
                <a:ea typeface="HGPｺﾞｼｯｸM" pitchFamily="50" charset="-128"/>
              </a:rPr>
              <a:t>買取品も</a:t>
            </a:r>
          </a:p>
          <a:p>
            <a:pPr>
              <a:lnSpc>
                <a:spcPct val="120000"/>
              </a:lnSpc>
            </a:pPr>
            <a:r>
              <a:rPr lang="ja-JP" altLang="en-US" sz="1300" b="1">
                <a:solidFill>
                  <a:srgbClr val="012B8D"/>
                </a:solidFill>
                <a:ea typeface="HGPｺﾞｼｯｸM" pitchFamily="50" charset="-128"/>
              </a:rPr>
              <a:t>引越直前まで使えます！</a:t>
            </a:r>
          </a:p>
        </p:txBody>
      </p:sp>
      <p:pic>
        <p:nvPicPr>
          <p:cNvPr id="16410" name="Picture 32" descr="fukidashi14"/>
          <p:cNvPicPr>
            <a:picLocks noChangeAspect="1" noChangeArrowheads="1"/>
          </p:cNvPicPr>
          <p:nvPr/>
        </p:nvPicPr>
        <p:blipFill>
          <a:blip r:embed="rId12"/>
          <a:srcRect/>
          <a:stretch>
            <a:fillRect/>
          </a:stretch>
        </p:blipFill>
        <p:spPr bwMode="auto">
          <a:xfrm>
            <a:off x="115888" y="49213"/>
            <a:ext cx="649287" cy="419100"/>
          </a:xfrm>
          <a:prstGeom prst="rect">
            <a:avLst/>
          </a:prstGeom>
          <a:noFill/>
          <a:ln w="9525">
            <a:noFill/>
            <a:miter lim="800000"/>
            <a:headEnd/>
            <a:tailEnd/>
          </a:ln>
        </p:spPr>
      </p:pic>
      <p:sp>
        <p:nvSpPr>
          <p:cNvPr id="16411" name="Text Box 33"/>
          <p:cNvSpPr txBox="1">
            <a:spLocks noChangeArrowheads="1"/>
          </p:cNvSpPr>
          <p:nvPr/>
        </p:nvSpPr>
        <p:spPr bwMode="auto">
          <a:xfrm>
            <a:off x="144463" y="109538"/>
            <a:ext cx="720725" cy="228600"/>
          </a:xfrm>
          <a:prstGeom prst="rect">
            <a:avLst/>
          </a:prstGeom>
          <a:noFill/>
          <a:ln w="9525">
            <a:noFill/>
            <a:miter lim="800000"/>
            <a:headEnd/>
            <a:tailEnd/>
          </a:ln>
        </p:spPr>
        <p:txBody>
          <a:bodyPr>
            <a:spAutoFit/>
          </a:bodyPr>
          <a:lstStyle/>
          <a:p>
            <a:pPr>
              <a:spcBef>
                <a:spcPct val="50000"/>
              </a:spcBef>
            </a:pPr>
            <a:r>
              <a:rPr lang="ja-JP" altLang="en-US" sz="900" b="1">
                <a:solidFill>
                  <a:schemeClr val="bg1"/>
                </a:solidFill>
                <a:ea typeface="HGPｺﾞｼｯｸM" pitchFamily="50" charset="-128"/>
              </a:rPr>
              <a:t>ポイント！</a:t>
            </a:r>
            <a:endParaRPr lang="en-US" altLang="ja-JP" sz="900" b="1">
              <a:solidFill>
                <a:schemeClr val="bg1"/>
              </a:solidFill>
              <a:ea typeface="HGPｺﾞｼｯｸM" pitchFamily="50" charset="-12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スライド番号プレースホルダー 10"/>
          <p:cNvSpPr txBox="1">
            <a:spLocks noGrp="1"/>
          </p:cNvSpPr>
          <p:nvPr/>
        </p:nvSpPr>
        <p:spPr bwMode="auto">
          <a:xfrm>
            <a:off x="5272088" y="8766175"/>
            <a:ext cx="1600200" cy="485775"/>
          </a:xfrm>
          <a:prstGeom prst="rect">
            <a:avLst/>
          </a:prstGeom>
          <a:noFill/>
          <a:ln w="9525">
            <a:noFill/>
            <a:miter lim="800000"/>
            <a:headEnd/>
            <a:tailEnd/>
          </a:ln>
        </p:spPr>
        <p:txBody>
          <a:bodyPr anchor="ctr"/>
          <a:lstStyle/>
          <a:p>
            <a:pPr algn="r"/>
            <a:fld id="{B51A73DA-9E80-4154-A229-89287D607B42}" type="slidenum">
              <a:rPr lang="ja-JP" altLang="en-US" sz="1200">
                <a:solidFill>
                  <a:srgbClr val="898989"/>
                </a:solidFill>
                <a:latin typeface="Calibri" pitchFamily="34" charset="0"/>
              </a:rPr>
              <a:pPr algn="r"/>
              <a:t>3</a:t>
            </a:fld>
            <a:r>
              <a:rPr lang="en-US" altLang="ja-JP" sz="1200">
                <a:solidFill>
                  <a:srgbClr val="898989"/>
                </a:solidFill>
                <a:latin typeface="Calibri" pitchFamily="34" charset="0"/>
              </a:rPr>
              <a:t>/3</a:t>
            </a:r>
            <a:endParaRPr lang="ja-JP" altLang="en-US" sz="1200">
              <a:solidFill>
                <a:srgbClr val="898989"/>
              </a:solidFill>
              <a:latin typeface="Calibri" pitchFamily="34" charset="0"/>
            </a:endParaRPr>
          </a:p>
        </p:txBody>
      </p:sp>
      <p:sp>
        <p:nvSpPr>
          <p:cNvPr id="17410" name="テキスト ボックス 3"/>
          <p:cNvSpPr txBox="1">
            <a:spLocks noChangeArrowheads="1"/>
          </p:cNvSpPr>
          <p:nvPr/>
        </p:nvSpPr>
        <p:spPr bwMode="auto">
          <a:xfrm>
            <a:off x="620713" y="323850"/>
            <a:ext cx="5815012" cy="1751013"/>
          </a:xfrm>
          <a:prstGeom prst="rect">
            <a:avLst/>
          </a:prstGeom>
          <a:noFill/>
          <a:ln w="9525">
            <a:noFill/>
            <a:miter lim="800000"/>
            <a:headEnd/>
            <a:tailEnd/>
          </a:ln>
        </p:spPr>
        <p:txBody>
          <a:bodyPr>
            <a:spAutoFit/>
          </a:bodyPr>
          <a:lstStyle/>
          <a:p>
            <a:pPr>
              <a:lnSpc>
                <a:spcPct val="110000"/>
              </a:lnSpc>
            </a:pPr>
            <a:r>
              <a:rPr lang="ja-JP" altLang="en-US" sz="900" u="sng">
                <a:latin typeface="Calibri" pitchFamily="34" charset="0"/>
              </a:rPr>
              <a:t>株式会社トレジャー・ファクトリー</a:t>
            </a:r>
            <a:endParaRPr lang="en-US" altLang="ja-JP" sz="900" u="sng">
              <a:latin typeface="Calibri" pitchFamily="34" charset="0"/>
            </a:endParaRPr>
          </a:p>
          <a:p>
            <a:pPr>
              <a:lnSpc>
                <a:spcPct val="110000"/>
              </a:lnSpc>
            </a:pPr>
            <a:r>
              <a:rPr lang="ja-JP" altLang="en-US" sz="900">
                <a:latin typeface="Calibri" pitchFamily="34" charset="0"/>
              </a:rPr>
              <a:t>事業概要</a:t>
            </a:r>
            <a:r>
              <a:rPr lang="en-US" altLang="ja-JP" sz="900">
                <a:latin typeface="Calibri" pitchFamily="34" charset="0"/>
              </a:rPr>
              <a:t>	</a:t>
            </a:r>
            <a:r>
              <a:rPr lang="ja-JP" altLang="en-US" sz="900">
                <a:latin typeface="Calibri" pitchFamily="34" charset="0"/>
              </a:rPr>
              <a:t>リユースショップ</a:t>
            </a:r>
            <a:r>
              <a:rPr lang="en-US" altLang="ja-JP" sz="900">
                <a:latin typeface="Calibri" pitchFamily="34" charset="0"/>
              </a:rPr>
              <a:t>『</a:t>
            </a:r>
            <a:r>
              <a:rPr lang="ja-JP" altLang="en-US" sz="900">
                <a:latin typeface="Calibri" pitchFamily="34" charset="0"/>
              </a:rPr>
              <a:t>トレジャーファクトリー</a:t>
            </a:r>
            <a:r>
              <a:rPr lang="en-US" altLang="ja-JP" sz="900">
                <a:latin typeface="Calibri" pitchFamily="34" charset="0"/>
              </a:rPr>
              <a:t>』</a:t>
            </a:r>
            <a:r>
              <a:rPr lang="ja-JP" altLang="en-US" sz="900">
                <a:latin typeface="Calibri" pitchFamily="34" charset="0"/>
              </a:rPr>
              <a:t>の運営</a:t>
            </a:r>
          </a:p>
          <a:p>
            <a:pPr>
              <a:lnSpc>
                <a:spcPct val="110000"/>
              </a:lnSpc>
            </a:pPr>
            <a:r>
              <a:rPr lang="ja-JP" altLang="en-US" sz="900">
                <a:latin typeface="Calibri" pitchFamily="34" charset="0"/>
              </a:rPr>
              <a:t>　　　　　　　　</a:t>
            </a:r>
            <a:r>
              <a:rPr lang="en-US" altLang="ja-JP" sz="900">
                <a:latin typeface="Calibri" pitchFamily="34" charset="0"/>
              </a:rPr>
              <a:t>	</a:t>
            </a:r>
            <a:r>
              <a:rPr lang="ja-JP" altLang="en-US" sz="900">
                <a:latin typeface="Calibri" pitchFamily="34" charset="0"/>
              </a:rPr>
              <a:t>ユーズドセレクトショップ</a:t>
            </a:r>
            <a:r>
              <a:rPr lang="en-US" altLang="ja-JP" sz="900">
                <a:latin typeface="Calibri" pitchFamily="34" charset="0"/>
              </a:rPr>
              <a:t>『</a:t>
            </a:r>
            <a:r>
              <a:rPr lang="ja-JP" altLang="en-US" sz="900">
                <a:latin typeface="Calibri" pitchFamily="34" charset="0"/>
              </a:rPr>
              <a:t>トレジャーファクトリースタイル</a:t>
            </a:r>
            <a:r>
              <a:rPr lang="en-US" altLang="ja-JP" sz="900">
                <a:latin typeface="Calibri" pitchFamily="34" charset="0"/>
              </a:rPr>
              <a:t>』</a:t>
            </a:r>
            <a:r>
              <a:rPr lang="ja-JP" altLang="en-US" sz="900">
                <a:latin typeface="Calibri" pitchFamily="34" charset="0"/>
              </a:rPr>
              <a:t>の運営</a:t>
            </a:r>
          </a:p>
          <a:p>
            <a:pPr>
              <a:lnSpc>
                <a:spcPct val="110000"/>
              </a:lnSpc>
            </a:pPr>
            <a:r>
              <a:rPr lang="ja-JP" altLang="en-US" sz="900">
                <a:latin typeface="Calibri" pitchFamily="34" charset="0"/>
              </a:rPr>
              <a:t>	古着アウトレットショップ</a:t>
            </a:r>
            <a:r>
              <a:rPr lang="en-US" altLang="ja-JP" sz="900">
                <a:latin typeface="Calibri" pitchFamily="34" charset="0"/>
              </a:rPr>
              <a:t>『</a:t>
            </a:r>
            <a:r>
              <a:rPr lang="ja-JP" altLang="en-US" sz="900">
                <a:latin typeface="Calibri" pitchFamily="34" charset="0"/>
              </a:rPr>
              <a:t>ユーズレット</a:t>
            </a:r>
            <a:r>
              <a:rPr lang="en-US" altLang="ja-JP" sz="900">
                <a:latin typeface="Calibri" pitchFamily="34" charset="0"/>
              </a:rPr>
              <a:t>』</a:t>
            </a:r>
            <a:r>
              <a:rPr lang="ja-JP" altLang="en-US" sz="900">
                <a:latin typeface="Calibri" pitchFamily="34" charset="0"/>
              </a:rPr>
              <a:t>の運営</a:t>
            </a:r>
          </a:p>
          <a:p>
            <a:pPr>
              <a:lnSpc>
                <a:spcPct val="110000"/>
              </a:lnSpc>
            </a:pPr>
            <a:r>
              <a:rPr lang="ja-JP" altLang="en-US" sz="900">
                <a:latin typeface="Calibri" pitchFamily="34" charset="0"/>
              </a:rPr>
              <a:t>　　　　　　　　　　  　 ブランドバック＆ファッションレンタル</a:t>
            </a:r>
            <a:r>
              <a:rPr lang="en-US" altLang="ja-JP" sz="900">
                <a:latin typeface="Calibri" pitchFamily="34" charset="0"/>
              </a:rPr>
              <a:t>『Cariru』</a:t>
            </a:r>
            <a:r>
              <a:rPr lang="ja-JP" altLang="en-US" sz="900">
                <a:latin typeface="Calibri" pitchFamily="34" charset="0"/>
              </a:rPr>
              <a:t>の運営</a:t>
            </a:r>
            <a:endParaRPr lang="en-US" altLang="ja-JP" sz="900">
              <a:latin typeface="Calibri" pitchFamily="34" charset="0"/>
            </a:endParaRPr>
          </a:p>
          <a:p>
            <a:pPr>
              <a:lnSpc>
                <a:spcPct val="110000"/>
              </a:lnSpc>
            </a:pPr>
            <a:r>
              <a:rPr lang="en-US" altLang="ja-JP" sz="900">
                <a:latin typeface="Calibri" pitchFamily="34" charset="0"/>
              </a:rPr>
              <a:t>	 </a:t>
            </a:r>
            <a:r>
              <a:rPr lang="ja-JP" altLang="en-US" sz="900">
                <a:latin typeface="Calibri" pitchFamily="34" charset="0"/>
              </a:rPr>
              <a:t>リユース品のインターネット販売、買取</a:t>
            </a:r>
            <a:endParaRPr lang="en-US" altLang="ja-JP" sz="900">
              <a:latin typeface="Calibri" pitchFamily="34" charset="0"/>
            </a:endParaRPr>
          </a:p>
          <a:p>
            <a:pPr>
              <a:lnSpc>
                <a:spcPct val="110000"/>
              </a:lnSpc>
            </a:pPr>
            <a:r>
              <a:rPr lang="ja-JP" altLang="en-US" sz="900">
                <a:latin typeface="Calibri" pitchFamily="34" charset="0"/>
              </a:rPr>
              <a:t>本社所在地</a:t>
            </a:r>
            <a:r>
              <a:rPr lang="en-US" altLang="ja-JP" sz="900">
                <a:latin typeface="Calibri" pitchFamily="34" charset="0"/>
              </a:rPr>
              <a:t>	</a:t>
            </a:r>
            <a:r>
              <a:rPr lang="ja-JP" altLang="en-US" sz="900">
                <a:latin typeface="Calibri" pitchFamily="34" charset="0"/>
              </a:rPr>
              <a:t>〒</a:t>
            </a:r>
            <a:r>
              <a:rPr lang="en-US" altLang="ja-JP" sz="900">
                <a:latin typeface="Calibri" pitchFamily="34" charset="0"/>
              </a:rPr>
              <a:t>121-0816</a:t>
            </a:r>
            <a:r>
              <a:rPr lang="ja-JP" altLang="en-US" sz="900">
                <a:latin typeface="Calibri" pitchFamily="34" charset="0"/>
              </a:rPr>
              <a:t>　東京都足立区梅島</a:t>
            </a:r>
            <a:r>
              <a:rPr lang="en-US" altLang="ja-JP" sz="900">
                <a:latin typeface="Calibri" pitchFamily="34" charset="0"/>
              </a:rPr>
              <a:t>3-32-6</a:t>
            </a:r>
          </a:p>
          <a:p>
            <a:pPr>
              <a:lnSpc>
                <a:spcPct val="110000"/>
              </a:lnSpc>
            </a:pPr>
            <a:r>
              <a:rPr lang="ja-JP" altLang="en-US" sz="900">
                <a:latin typeface="Calibri" pitchFamily="34" charset="0"/>
              </a:rPr>
              <a:t>代表者</a:t>
            </a:r>
            <a:r>
              <a:rPr lang="en-US" altLang="ja-JP" sz="900">
                <a:latin typeface="Calibri" pitchFamily="34" charset="0"/>
              </a:rPr>
              <a:t>	</a:t>
            </a:r>
            <a:r>
              <a:rPr lang="ja-JP" altLang="en-US" sz="900">
                <a:latin typeface="Calibri" pitchFamily="34" charset="0"/>
              </a:rPr>
              <a:t>代表取締役社長　野坂英吾</a:t>
            </a:r>
            <a:endParaRPr lang="en-US" altLang="ja-JP" sz="900">
              <a:latin typeface="Calibri" pitchFamily="34" charset="0"/>
            </a:endParaRPr>
          </a:p>
          <a:p>
            <a:pPr>
              <a:lnSpc>
                <a:spcPct val="110000"/>
              </a:lnSpc>
            </a:pPr>
            <a:r>
              <a:rPr lang="ja-JP" altLang="en-US" sz="900">
                <a:latin typeface="Calibri" pitchFamily="34" charset="0"/>
              </a:rPr>
              <a:t>会社設立</a:t>
            </a:r>
            <a:r>
              <a:rPr lang="en-US" altLang="ja-JP" sz="900">
                <a:latin typeface="Calibri" pitchFamily="34" charset="0"/>
              </a:rPr>
              <a:t>	1995</a:t>
            </a:r>
            <a:r>
              <a:rPr lang="ja-JP" altLang="en-US" sz="900">
                <a:latin typeface="Calibri" pitchFamily="34" charset="0"/>
              </a:rPr>
              <a:t>年</a:t>
            </a:r>
            <a:r>
              <a:rPr lang="en-US" altLang="ja-JP" sz="900">
                <a:latin typeface="Calibri" pitchFamily="34" charset="0"/>
              </a:rPr>
              <a:t>5</a:t>
            </a:r>
            <a:r>
              <a:rPr lang="ja-JP" altLang="en-US" sz="900">
                <a:latin typeface="Calibri" pitchFamily="34" charset="0"/>
              </a:rPr>
              <a:t>月</a:t>
            </a:r>
            <a:r>
              <a:rPr lang="en-US" altLang="ja-JP" sz="900">
                <a:latin typeface="Calibri" pitchFamily="34" charset="0"/>
              </a:rPr>
              <a:t>25</a:t>
            </a:r>
            <a:r>
              <a:rPr lang="ja-JP" altLang="en-US" sz="900">
                <a:latin typeface="Calibri" pitchFamily="34" charset="0"/>
              </a:rPr>
              <a:t>日（平成</a:t>
            </a:r>
            <a:r>
              <a:rPr lang="en-US" altLang="ja-JP" sz="900">
                <a:latin typeface="Calibri" pitchFamily="34" charset="0"/>
              </a:rPr>
              <a:t>7</a:t>
            </a:r>
            <a:r>
              <a:rPr lang="ja-JP" altLang="en-US" sz="900">
                <a:latin typeface="Calibri" pitchFamily="34" charset="0"/>
              </a:rPr>
              <a:t>年</a:t>
            </a:r>
            <a:r>
              <a:rPr lang="en-US" altLang="ja-JP" sz="900">
                <a:latin typeface="Calibri" pitchFamily="34" charset="0"/>
              </a:rPr>
              <a:t>5</a:t>
            </a:r>
            <a:r>
              <a:rPr lang="ja-JP" altLang="en-US" sz="900">
                <a:latin typeface="Calibri" pitchFamily="34" charset="0"/>
              </a:rPr>
              <a:t>月</a:t>
            </a:r>
            <a:r>
              <a:rPr lang="en-US" altLang="ja-JP" sz="900">
                <a:latin typeface="Calibri" pitchFamily="34" charset="0"/>
              </a:rPr>
              <a:t>25</a:t>
            </a:r>
            <a:r>
              <a:rPr lang="ja-JP" altLang="en-US" sz="900">
                <a:latin typeface="Calibri" pitchFamily="34" charset="0"/>
              </a:rPr>
              <a:t>日）</a:t>
            </a:r>
            <a:endParaRPr lang="en-US" altLang="ja-JP" sz="900">
              <a:latin typeface="Calibri" pitchFamily="34" charset="0"/>
            </a:endParaRPr>
          </a:p>
          <a:p>
            <a:pPr>
              <a:lnSpc>
                <a:spcPct val="110000"/>
              </a:lnSpc>
            </a:pPr>
            <a:r>
              <a:rPr lang="ja-JP" altLang="en-US" sz="900">
                <a:latin typeface="Calibri" pitchFamily="34" charset="0"/>
              </a:rPr>
              <a:t>経営理念</a:t>
            </a:r>
            <a:r>
              <a:rPr lang="en-US" altLang="ja-JP" sz="900">
                <a:latin typeface="Calibri" pitchFamily="34" charset="0"/>
              </a:rPr>
              <a:t>	</a:t>
            </a:r>
            <a:r>
              <a:rPr lang="ja-JP" altLang="en-US" sz="900">
                <a:latin typeface="Calibri" pitchFamily="34" charset="0"/>
              </a:rPr>
              <a:t>トレジャーファクトリーは人々に喜び、発見、感動を提供します。</a:t>
            </a:r>
            <a:endParaRPr lang="en-US" altLang="ja-JP" sz="900">
              <a:latin typeface="Calibri" pitchFamily="34" charset="0"/>
            </a:endParaRPr>
          </a:p>
          <a:p>
            <a:pPr>
              <a:lnSpc>
                <a:spcPct val="110000"/>
              </a:lnSpc>
            </a:pPr>
            <a:r>
              <a:rPr lang="ja-JP" altLang="en-US" sz="900">
                <a:latin typeface="Calibri" pitchFamily="34" charset="0"/>
              </a:rPr>
              <a:t>問い合わせ 	</a:t>
            </a:r>
            <a:r>
              <a:rPr lang="en-US" altLang="ja-JP" sz="900">
                <a:latin typeface="Calibri" pitchFamily="34" charset="0"/>
              </a:rPr>
              <a:t>TEL</a:t>
            </a:r>
            <a:r>
              <a:rPr lang="ja-JP" altLang="en-US" sz="900">
                <a:latin typeface="Calibri" pitchFamily="34" charset="0"/>
              </a:rPr>
              <a:t>　</a:t>
            </a:r>
            <a:r>
              <a:rPr lang="en-US" altLang="ja-JP" sz="900">
                <a:latin typeface="Calibri" pitchFamily="34" charset="0"/>
              </a:rPr>
              <a:t>03-3880-8822</a:t>
            </a:r>
            <a:r>
              <a:rPr lang="ja-JP" altLang="en-US" sz="900">
                <a:latin typeface="Calibri" pitchFamily="34" charset="0"/>
              </a:rPr>
              <a:t>　</a:t>
            </a:r>
            <a:r>
              <a:rPr lang="en-US" altLang="ja-JP" sz="900">
                <a:latin typeface="Calibri" pitchFamily="34" charset="0"/>
              </a:rPr>
              <a:t>FAX</a:t>
            </a:r>
            <a:r>
              <a:rPr lang="ja-JP" altLang="en-US" sz="900">
                <a:latin typeface="Calibri" pitchFamily="34" charset="0"/>
              </a:rPr>
              <a:t>　</a:t>
            </a:r>
            <a:r>
              <a:rPr lang="en-US" altLang="ja-JP" sz="900">
                <a:latin typeface="Calibri" pitchFamily="34" charset="0"/>
              </a:rPr>
              <a:t>03-3880-8824	</a:t>
            </a:r>
          </a:p>
        </p:txBody>
      </p:sp>
      <p:sp>
        <p:nvSpPr>
          <p:cNvPr id="3" name="正方形/長方形 2"/>
          <p:cNvSpPr/>
          <p:nvPr/>
        </p:nvSpPr>
        <p:spPr>
          <a:xfrm>
            <a:off x="547688" y="323850"/>
            <a:ext cx="5689600" cy="1768475"/>
          </a:xfrm>
          <a:prstGeom prst="rect">
            <a:avLst/>
          </a:prstGeom>
          <a:noFill/>
          <a:ln w="22225" cmpd="thickThi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lnSpc>
                <a:spcPct val="110000"/>
              </a:lnSpc>
              <a:spcBef>
                <a:spcPts val="0"/>
              </a:spcBef>
              <a:spcAft>
                <a:spcPts val="0"/>
              </a:spcAft>
              <a:defRPr/>
            </a:pPr>
            <a:endParaRPr lang="ja-JP" altLang="en-US" dirty="0"/>
          </a:p>
        </p:txBody>
      </p:sp>
      <p:sp>
        <p:nvSpPr>
          <p:cNvPr id="16" name="正方形/長方形 15"/>
          <p:cNvSpPr/>
          <p:nvPr/>
        </p:nvSpPr>
        <p:spPr>
          <a:xfrm>
            <a:off x="1357313" y="2247900"/>
            <a:ext cx="4159250" cy="85248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7413" name="テキスト ボックス 18"/>
          <p:cNvSpPr txBox="1">
            <a:spLocks noChangeArrowheads="1"/>
          </p:cNvSpPr>
          <p:nvPr/>
        </p:nvSpPr>
        <p:spPr bwMode="auto">
          <a:xfrm>
            <a:off x="1474788" y="2308225"/>
            <a:ext cx="3898900" cy="701675"/>
          </a:xfrm>
          <a:prstGeom prst="rect">
            <a:avLst/>
          </a:prstGeom>
          <a:noFill/>
          <a:ln w="9525">
            <a:noFill/>
            <a:miter lim="800000"/>
            <a:headEnd/>
            <a:tailEnd/>
          </a:ln>
        </p:spPr>
        <p:txBody>
          <a:bodyPr>
            <a:spAutoFit/>
          </a:bodyPr>
          <a:lstStyle/>
          <a:p>
            <a:pPr algn="ctr"/>
            <a:r>
              <a:rPr lang="en-US" altLang="ja-JP" sz="1000" b="1">
                <a:latin typeface="ＭＳ Ｐゴシック" charset="-128"/>
                <a:ea typeface="メイリオ" pitchFamily="50" charset="-128"/>
                <a:cs typeface="メイリオ" pitchFamily="50" charset="-128"/>
              </a:rPr>
              <a:t>【</a:t>
            </a:r>
            <a:r>
              <a:rPr lang="ja-JP" altLang="en-US" sz="1000" b="1">
                <a:latin typeface="ＭＳ Ｐゴシック" charset="-128"/>
                <a:ea typeface="メイリオ" pitchFamily="50" charset="-128"/>
                <a:cs typeface="メイリオ" pitchFamily="50" charset="-128"/>
              </a:rPr>
              <a:t>本リリース・取材に関してのお問い合わせ先</a:t>
            </a:r>
            <a:r>
              <a:rPr lang="en-US" altLang="ja-JP" sz="1000" b="1">
                <a:latin typeface="ＭＳ Ｐゴシック" charset="-128"/>
                <a:ea typeface="メイリオ" pitchFamily="50" charset="-128"/>
                <a:cs typeface="メイリオ" pitchFamily="50" charset="-128"/>
              </a:rPr>
              <a:t>】</a:t>
            </a:r>
            <a:endParaRPr lang="ja-JP" altLang="en-US" sz="1000">
              <a:latin typeface="ＭＳ Ｐゴシック" charset="-128"/>
            </a:endParaRPr>
          </a:p>
          <a:p>
            <a:pPr algn="ctr"/>
            <a:r>
              <a:rPr lang="ja-JP" altLang="en-US" sz="1000">
                <a:latin typeface="ＭＳ Ｐゴシック" charset="-128"/>
              </a:rPr>
              <a:t>株式会社トレジャー・ファクトリー　　広報担当：上間、小林</a:t>
            </a:r>
          </a:p>
          <a:p>
            <a:pPr algn="ctr"/>
            <a:r>
              <a:rPr lang="en-US" altLang="ja-JP" sz="1000">
                <a:latin typeface="ＭＳ Ｐゴシック" charset="-128"/>
              </a:rPr>
              <a:t>TEL</a:t>
            </a:r>
            <a:r>
              <a:rPr lang="ja-JP" altLang="en-US" sz="1000">
                <a:latin typeface="ＭＳ Ｐゴシック" charset="-128"/>
              </a:rPr>
              <a:t>：</a:t>
            </a:r>
            <a:r>
              <a:rPr lang="en-US" altLang="ja-JP" sz="1000">
                <a:latin typeface="ＭＳ Ｐゴシック" charset="-128"/>
              </a:rPr>
              <a:t>03-3880-8852</a:t>
            </a:r>
            <a:r>
              <a:rPr lang="ja-JP" altLang="en-US" sz="1000">
                <a:latin typeface="ＭＳ Ｐゴシック" charset="-128"/>
              </a:rPr>
              <a:t>（直通）　　</a:t>
            </a:r>
            <a:r>
              <a:rPr lang="en-US" altLang="ja-JP" sz="1000">
                <a:latin typeface="ＭＳ Ｐゴシック" charset="-128"/>
              </a:rPr>
              <a:t>FAX</a:t>
            </a:r>
            <a:r>
              <a:rPr lang="ja-JP" altLang="en-US" sz="1000">
                <a:latin typeface="ＭＳ Ｐゴシック" charset="-128"/>
              </a:rPr>
              <a:t>：</a:t>
            </a:r>
            <a:r>
              <a:rPr lang="en-US" altLang="ja-JP" sz="1000">
                <a:latin typeface="ＭＳ Ｐゴシック" charset="-128"/>
              </a:rPr>
              <a:t>03-3880-8824</a:t>
            </a:r>
          </a:p>
          <a:p>
            <a:pPr algn="ctr"/>
            <a:r>
              <a:rPr lang="en-US" altLang="ja-JP" sz="1000">
                <a:latin typeface="ＭＳ Ｐゴシック" charset="-128"/>
              </a:rPr>
              <a:t>Mail</a:t>
            </a:r>
            <a:r>
              <a:rPr lang="ja-JP" altLang="en-US" sz="1000">
                <a:latin typeface="ＭＳ Ｐゴシック" charset="-128"/>
              </a:rPr>
              <a:t>：</a:t>
            </a:r>
            <a:r>
              <a:rPr lang="en-US" altLang="ja-JP" sz="1000">
                <a:latin typeface="ＭＳ Ｐゴシック" charset="-128"/>
                <a:hlinkClick r:id="rId2"/>
              </a:rPr>
              <a:t>tfir@treasure-f.com</a:t>
            </a:r>
            <a:endParaRPr lang="en-US" altLang="ja-JP" sz="1000">
              <a:latin typeface="ＭＳ Ｐゴシック" charset="-128"/>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5">
            <a:lumMod val="20000"/>
            <a:lumOff val="80000"/>
          </a:schemeClr>
        </a:solidFill>
        <a:ln>
          <a:noFill/>
        </a:ln>
        <a:effectLst>
          <a:outerShdw blurRad="50800" dist="38100" dir="2700000" algn="tl" rotWithShape="0">
            <a:prstClr val="black">
              <a:alpha val="40000"/>
            </a:prstClr>
          </a:outerShdw>
        </a:effectLst>
      </a:spPr>
      <a:bodyPr rtlCol="0" anchor="ctr"/>
      <a:lstStyle>
        <a:defPPr algn="ctr">
          <a:defRPr kumimoji="1"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3979</TotalTime>
  <Words>1685</Words>
  <Application>Microsoft Office PowerPoint</Application>
  <PresentationFormat>画面に合わせる (4:3)</PresentationFormat>
  <Paragraphs>79</Paragraphs>
  <Slides>3</Slides>
  <Notes>1</Notes>
  <HiddenSlides>0</HiddenSlides>
  <MMClips>0</MMClips>
  <ScaleCrop>false</ScaleCrop>
  <HeadingPairs>
    <vt:vector size="6" baseType="variant">
      <vt:variant>
        <vt:lpstr>使用されているフォント</vt:lpstr>
      </vt:variant>
      <vt:variant>
        <vt:i4>8</vt:i4>
      </vt:variant>
      <vt:variant>
        <vt:lpstr>デザイン テンプレート</vt:lpstr>
      </vt:variant>
      <vt:variant>
        <vt:i4>1</vt:i4>
      </vt:variant>
      <vt:variant>
        <vt:lpstr>スライド タイトル</vt:lpstr>
      </vt:variant>
      <vt:variant>
        <vt:i4>3</vt:i4>
      </vt:variant>
    </vt:vector>
  </HeadingPairs>
  <TitlesOfParts>
    <vt:vector size="12" baseType="lpstr">
      <vt:lpstr>Arial</vt:lpstr>
      <vt:lpstr>ＭＳ Ｐゴシック</vt:lpstr>
      <vt:lpstr>Calibri</vt:lpstr>
      <vt:lpstr>HGPｺﾞｼｯｸM</vt:lpstr>
      <vt:lpstr>HGP創英角ｺﾞｼｯｸUB</vt:lpstr>
      <vt:lpstr>Meiryo UI</vt:lpstr>
      <vt:lpstr>HG創英角ﾎﾟｯﾌﾟ体</vt:lpstr>
      <vt:lpstr>メイリオ</vt:lpstr>
      <vt:lpstr>Office ​​テーマ</vt:lpstr>
      <vt:lpstr>スライド 1</vt:lpstr>
      <vt:lpstr>スライド 2</vt:lpstr>
      <vt:lpstr>スライド 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u</dc:creator>
  <cp:lastModifiedBy>a-uema</cp:lastModifiedBy>
  <cp:revision>299</cp:revision>
  <cp:lastPrinted>2014-04-21T05:04:05Z</cp:lastPrinted>
  <dcterms:created xsi:type="dcterms:W3CDTF">2013-02-25T04:50:16Z</dcterms:created>
  <dcterms:modified xsi:type="dcterms:W3CDTF">2014-10-20T13:08:09Z</dcterms:modified>
</cp:coreProperties>
</file>